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08" r:id="rId2"/>
    <p:sldId id="312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22" r:id="rId13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4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/>
      <a:tcStyle>
        <a:tcBdr/>
        <a:fill>
          <a:solidFill>
            <a:srgbClr val="FF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4092"/>
    <p:restoredTop sz="94659"/>
  </p:normalViewPr>
  <p:slideViewPr>
    <p:cSldViewPr snapToGrid="0" snapToObjects="1">
      <p:cViewPr varScale="1">
        <p:scale>
          <a:sx n="142" d="100"/>
          <a:sy n="142" d="100"/>
        </p:scale>
        <p:origin x="3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7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C68B45-3651-144C-9B42-ECFFE31510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57582-AB2F-6945-BF77-BD7DE7B090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67F0-AAF2-1C40-8CBB-C161C73BDB1E}" type="datetimeFigureOut">
              <a:rPr lang="en-CZ" smtClean="0"/>
              <a:t>12/21/2022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4A7D9-EF62-3A47-86DF-C907FD53C5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A8DF4-B159-1F45-A0BE-816E4D0C71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A96C-A851-C743-AA2E-E27D6B4FD2D8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0187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3672909"/>
            <a:ext cx="7560001" cy="1218591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1999" y="1470590"/>
            <a:ext cx="7560000" cy="1661409"/>
          </a:xfrm>
          <a:prstGeom prst="rect">
            <a:avLst/>
          </a:prstGeom>
        </p:spPr>
        <p:txBody>
          <a:bodyPr lIns="0" anchor="t" anchorCtr="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BC981C-D112-0A49-82C9-F305F98A16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252000"/>
            <a:ext cx="8640000" cy="79582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79430" y="4690756"/>
            <a:ext cx="341728" cy="338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D00B212-B963-B541-AB2C-C86A83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1" y="1682229"/>
            <a:ext cx="7560000" cy="1800000"/>
          </a:xfrm>
        </p:spPr>
        <p:txBody>
          <a:bodyPr lIns="0" anchor="t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endParaRPr lang="en-CZ" sz="4000" dirty="0">
              <a:solidFill>
                <a:schemeClr val="bg1"/>
              </a:solidFill>
            </a:endParaRP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7640F16-C798-1940-98D0-41B3CDD4C872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986862-BB8E-6D44-8D56-21048CE201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947846" cy="1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430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2000" y="826625"/>
            <a:ext cx="7560000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1592352"/>
            <a:ext cx="7560000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960F43F-42F7-D641-9024-48C8559868BA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D22AE9-2ED4-0048-B6FF-45BD09DE39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947846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1" r:id="rId3"/>
  </p:sldLayoutIdLst>
  <p:transition spd="med"/>
  <p:hf hdr="0" ftr="0" dt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/>
              <a:t>Student:		</a:t>
            </a:r>
            <a:r>
              <a:rPr lang="cs-CZ" dirty="0" err="1"/>
              <a:t>xxx</a:t>
            </a:r>
            <a:endParaRPr lang="cs-CZ" dirty="0"/>
          </a:p>
          <a:p>
            <a:r>
              <a:rPr lang="cs-CZ" dirty="0"/>
              <a:t>Vedoucí práce:	</a:t>
            </a:r>
            <a:r>
              <a:rPr lang="cs-CZ" dirty="0" err="1"/>
              <a:t>xxxx</a:t>
            </a:r>
            <a:endParaRPr lang="cs-CZ" dirty="0"/>
          </a:p>
          <a:p>
            <a:r>
              <a:rPr lang="cs-CZ" dirty="0"/>
              <a:t>Obhajoba: 	</a:t>
            </a:r>
            <a:r>
              <a:rPr lang="cs-CZ" dirty="0" err="1"/>
              <a:t>xxx</a:t>
            </a:r>
            <a:endParaRPr lang="cs-CZ" dirty="0"/>
          </a:p>
          <a:p>
            <a:endParaRPr lang="en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dirty="0"/>
              <a:t>Název BP, DP</a:t>
            </a:r>
            <a:br>
              <a:rPr lang="cs-CZ" sz="4900" dirty="0"/>
            </a:br>
            <a:r>
              <a:rPr lang="cs-CZ" sz="2200" i="1" dirty="0"/>
              <a:t>Bakalářská práce / Diplomová práce</a:t>
            </a:r>
            <a:br>
              <a:rPr lang="cs-CZ" sz="2200" i="1" dirty="0"/>
            </a:br>
            <a:br>
              <a:rPr lang="cs-CZ" sz="2200" i="1" dirty="0"/>
            </a:br>
            <a:r>
              <a:rPr lang="cs-CZ" sz="2200" dirty="0"/>
              <a:t>Jedná se pouze o příklad prezentace k obhajobě kvalifikační práce, vždy je důležitá domluva s vedoucím práce. </a:t>
            </a:r>
            <a:endParaRPr lang="en-CZ" sz="2200" dirty="0"/>
          </a:p>
        </p:txBody>
      </p:sp>
    </p:spTree>
    <p:extLst>
      <p:ext uri="{BB962C8B-B14F-4D97-AF65-F5344CB8AC3E}">
        <p14:creationId xmlns:p14="http://schemas.microsoft.com/office/powerpoint/2010/main" val="1104746387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/>
              <a:t>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11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Název BP, DP</a:t>
            </a:r>
            <a:endParaRPr lang="en-CZ" dirty="0">
              <a:solidFill>
                <a:schemeClr val="accent1"/>
              </a:solidFill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2400" dirty="0">
                <a:solidFill>
                  <a:schemeClr val="accent1"/>
                </a:solidFill>
              </a:rPr>
              <a:t>Výstup bakalářské práce a doporučení pro praxi</a:t>
            </a:r>
            <a:endParaRPr lang="en-CZ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66872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/>
              <a:t>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přesné znění dle posudku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12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Název BP, DP</a:t>
            </a:r>
            <a:endParaRPr lang="en-CZ" dirty="0">
              <a:solidFill>
                <a:schemeClr val="accent1"/>
              </a:solidFill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2400" dirty="0">
                <a:solidFill>
                  <a:schemeClr val="accent1"/>
                </a:solidFill>
              </a:rPr>
              <a:t>Otázky od oponenta</a:t>
            </a:r>
            <a:endParaRPr lang="en-CZ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18754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94649010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/>
              <a:t>teoretická část (14 b.)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00" dirty="0"/>
              <a:t>X (12 b.)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00" dirty="0"/>
              <a:t>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00" dirty="0"/>
              <a:t>x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b="1" dirty="0"/>
              <a:t>výzkumná část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00" dirty="0"/>
              <a:t>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00" dirty="0"/>
              <a:t>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200" dirty="0"/>
              <a:t>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3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Název BP, DP</a:t>
            </a:r>
            <a:endParaRPr lang="en-CZ" dirty="0">
              <a:solidFill>
                <a:schemeClr val="accent1"/>
              </a:solidFill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2400" dirty="0">
                <a:solidFill>
                  <a:schemeClr val="accent1"/>
                </a:solidFill>
              </a:rPr>
              <a:t>Úvod či Důvod výběru tématu (24 b.)</a:t>
            </a:r>
            <a:endParaRPr lang="en-CZ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73887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/>
              <a:t>Cíle</a:t>
            </a:r>
          </a:p>
          <a:p>
            <a:pPr marL="342900">
              <a:buFont typeface="+mj-lt"/>
              <a:buAutoNum type="arabicParenR"/>
            </a:pPr>
            <a:r>
              <a:rPr lang="cs-CZ" sz="1200" dirty="0"/>
              <a:t>x</a:t>
            </a:r>
          </a:p>
          <a:p>
            <a:pPr marL="342900">
              <a:buFont typeface="+mj-lt"/>
              <a:buAutoNum type="arabicParenR"/>
            </a:pPr>
            <a:r>
              <a:rPr lang="cs-CZ" sz="1200" dirty="0"/>
              <a:t>x</a:t>
            </a:r>
          </a:p>
          <a:p>
            <a:pPr marL="342900">
              <a:buFont typeface="+mj-lt"/>
              <a:buAutoNum type="arabicParenR"/>
            </a:pPr>
            <a:r>
              <a:rPr lang="cs-CZ" sz="1200" dirty="0"/>
              <a:t>x</a:t>
            </a:r>
          </a:p>
          <a:p>
            <a:pPr marL="0" indent="0">
              <a:buNone/>
            </a:pPr>
            <a:endParaRPr lang="cs-CZ" sz="1400" b="1" dirty="0"/>
          </a:p>
          <a:p>
            <a:pPr marL="0" indent="0">
              <a:buNone/>
            </a:pPr>
            <a:r>
              <a:rPr lang="cs-CZ" sz="1400" b="1" dirty="0"/>
              <a:t>Výzkumné otázky / výzkumné předpoklady</a:t>
            </a:r>
          </a:p>
          <a:p>
            <a:pPr marL="342900">
              <a:buFont typeface="+mj-lt"/>
              <a:buAutoNum type="arabicParenR"/>
            </a:pPr>
            <a:r>
              <a:rPr lang="cs-CZ" sz="1200" dirty="0"/>
              <a:t>x</a:t>
            </a:r>
          </a:p>
          <a:p>
            <a:pPr marL="342900">
              <a:buFont typeface="+mj-lt"/>
              <a:buAutoNum type="arabicParenR"/>
            </a:pPr>
            <a:r>
              <a:rPr lang="cs-CZ" sz="1200" dirty="0"/>
              <a:t>x</a:t>
            </a:r>
          </a:p>
          <a:p>
            <a:pPr marL="342900">
              <a:buFont typeface="+mj-lt"/>
              <a:buAutoNum type="arabicParenR"/>
            </a:pPr>
            <a:r>
              <a:rPr lang="cs-CZ" sz="1200" dirty="0"/>
              <a:t>x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/>
              <a:t>přesně vypsat dle BP či DP – po úpravě z předvýzkumu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4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Název BP, DP</a:t>
            </a:r>
            <a:endParaRPr lang="en-CZ" dirty="0">
              <a:solidFill>
                <a:schemeClr val="accent1"/>
              </a:solidFill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2400" dirty="0">
                <a:solidFill>
                  <a:schemeClr val="accent1"/>
                </a:solidFill>
              </a:rPr>
              <a:t>Cíle práce a výzkumné předpoklady / otázky</a:t>
            </a:r>
            <a:endParaRPr lang="en-CZ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92868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" y="1502270"/>
            <a:ext cx="7560000" cy="3042836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metoda výzkumu: </a:t>
            </a:r>
            <a:r>
              <a:rPr lang="cs-CZ" sz="1200" dirty="0" err="1"/>
              <a:t>xxx</a:t>
            </a:r>
            <a:endParaRPr lang="cs-CZ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technika výzkumu: </a:t>
            </a:r>
            <a:r>
              <a:rPr lang="cs-CZ" sz="1200" dirty="0" err="1"/>
              <a:t>xxx</a:t>
            </a:r>
            <a:endParaRPr lang="cs-CZ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respondenti: kdo, kde, kritéria výběru respondentů</a:t>
            </a:r>
            <a:r>
              <a:rPr lang="cs-CZ" sz="1400" dirty="0"/>
              <a:t>, ...</a:t>
            </a:r>
          </a:p>
          <a:p>
            <a:pPr marL="0" indent="0">
              <a:buNone/>
            </a:pPr>
            <a:endParaRPr lang="cs-CZ" sz="1400" b="1" dirty="0"/>
          </a:p>
          <a:p>
            <a:pPr marL="0" indent="0">
              <a:buNone/>
            </a:pPr>
            <a:r>
              <a:rPr lang="cs-CZ" sz="1400" b="1" dirty="0"/>
              <a:t>předvýzkum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kdy, kde, co, jak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návratnost</a:t>
            </a:r>
          </a:p>
          <a:p>
            <a:pPr marL="0" indent="0">
              <a:buNone/>
            </a:pPr>
            <a:endParaRPr lang="cs-CZ" sz="1400" b="1" dirty="0"/>
          </a:p>
          <a:p>
            <a:pPr marL="0" indent="0">
              <a:buNone/>
            </a:pPr>
            <a:r>
              <a:rPr lang="cs-CZ" sz="1400" b="1" dirty="0"/>
              <a:t>vlastní výzkum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kdy, kde, co, jak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osloveno: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vyřazeno: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návratnost: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5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Název BP, DP</a:t>
            </a:r>
            <a:endParaRPr lang="en-CZ" dirty="0">
              <a:solidFill>
                <a:schemeClr val="accent1"/>
              </a:solidFill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2400" dirty="0">
                <a:solidFill>
                  <a:schemeClr val="accent1"/>
                </a:solidFill>
              </a:rPr>
              <a:t>Metodika výzkumu</a:t>
            </a:r>
            <a:endParaRPr lang="en-CZ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41354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dirty="0"/>
              <a:t>počet dotazníkových položek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otázky identifikační, otevřené, </a:t>
            </a:r>
            <a:r>
              <a:rPr lang="cs-CZ" sz="1400" dirty="0" err="1"/>
              <a:t>polytomické</a:t>
            </a:r>
            <a:r>
              <a:rPr lang="cs-CZ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jak otázky stanoveny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atd.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6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Název BP, DP</a:t>
            </a:r>
            <a:endParaRPr lang="en-CZ" dirty="0">
              <a:solidFill>
                <a:schemeClr val="accent1"/>
              </a:solidFill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2400" dirty="0">
                <a:solidFill>
                  <a:schemeClr val="accent1"/>
                </a:solidFill>
              </a:rPr>
              <a:t>Dotazník či jiná výzkumná technika</a:t>
            </a:r>
            <a:endParaRPr lang="en-CZ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56864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ev. graf – identifikační otázky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7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Název BP, DP</a:t>
            </a:r>
            <a:endParaRPr lang="en-CZ" dirty="0">
              <a:solidFill>
                <a:schemeClr val="accent1"/>
              </a:solidFill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2400" dirty="0">
                <a:solidFill>
                  <a:schemeClr val="accent1"/>
                </a:solidFill>
              </a:rPr>
              <a:t>Charakteristika výzkumného vzorku</a:t>
            </a:r>
            <a:endParaRPr lang="en-CZ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58452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/>
              <a:t>Cíl č. X: </a:t>
            </a:r>
            <a:r>
              <a:rPr lang="cs-CZ" sz="1400" b="1" dirty="0" err="1"/>
              <a:t>xxxxxxxxxxxx</a:t>
            </a:r>
            <a:endParaRPr lang="cs-CZ" sz="1400" b="1" dirty="0"/>
          </a:p>
          <a:p>
            <a:pPr marL="0" indent="0">
              <a:buNone/>
            </a:pPr>
            <a:r>
              <a:rPr lang="cs-CZ" sz="1400" b="1" dirty="0"/>
              <a:t>Výzkumný předpoklad č. X: </a:t>
            </a:r>
            <a:r>
              <a:rPr lang="cs-CZ" sz="1400" b="1" dirty="0" err="1"/>
              <a:t>xxxxxxxxxx</a:t>
            </a:r>
            <a:endParaRPr lang="cs-CZ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konstatování – výzkumný cíl splněn/nesplněn, výsledky výzkumného šetření jsou či nejsou v souladu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8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Název BP, DP</a:t>
            </a:r>
            <a:endParaRPr lang="en-CZ" dirty="0">
              <a:solidFill>
                <a:schemeClr val="accent1"/>
              </a:solidFill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2400" dirty="0">
                <a:solidFill>
                  <a:schemeClr val="accent1"/>
                </a:solidFill>
              </a:rPr>
              <a:t>Analýza výzkumného cíle a předpokladu č. 1</a:t>
            </a:r>
            <a:endParaRPr lang="en-CZ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0452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/>
              <a:t>vložit graf či pod.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9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Název BP, DP</a:t>
            </a:r>
            <a:endParaRPr lang="en-CZ" dirty="0">
              <a:solidFill>
                <a:schemeClr val="accent1"/>
              </a:solidFill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2400" dirty="0">
                <a:solidFill>
                  <a:schemeClr val="accent1"/>
                </a:solidFill>
              </a:rPr>
              <a:t>Analýza výzkumného cíle a předpokladu č. 1</a:t>
            </a:r>
            <a:endParaRPr lang="en-CZ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83457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/>
              <a:t>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10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Název BP, DP</a:t>
            </a:r>
            <a:endParaRPr lang="en-CZ" dirty="0">
              <a:solidFill>
                <a:schemeClr val="accent1"/>
              </a:solidFill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2400" dirty="0">
                <a:solidFill>
                  <a:schemeClr val="accent1"/>
                </a:solidFill>
              </a:rPr>
              <a:t>Další zajímavá zjištění</a:t>
            </a:r>
            <a:endParaRPr lang="en-CZ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30700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FZS TU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B0BE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</TotalTime>
  <Words>300</Words>
  <Application>Microsoft Office PowerPoint</Application>
  <PresentationFormat>Předvádění na obrazovce (16:9)</PresentationFormat>
  <Paragraphs>87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Simple Light</vt:lpstr>
      <vt:lpstr>Název BP, DP Bakalářská práce / Diplomová práce  Jedná se pouze o příklad prezentace k obhajobě kvalifikační práce, vždy je důležitá domluva s vedoucím práce.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Pepa</dc:creator>
  <cp:lastModifiedBy>Josef Erben</cp:lastModifiedBy>
  <cp:revision>127</cp:revision>
  <dcterms:modified xsi:type="dcterms:W3CDTF">2022-12-21T09:33:53Z</dcterms:modified>
</cp:coreProperties>
</file>