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08" r:id="rId2"/>
    <p:sldId id="312" r:id="rId3"/>
    <p:sldId id="324" r:id="rId4"/>
    <p:sldId id="325" r:id="rId5"/>
    <p:sldId id="326" r:id="rId6"/>
    <p:sldId id="327" r:id="rId7"/>
    <p:sldId id="328" r:id="rId8"/>
    <p:sldId id="329" r:id="rId9"/>
    <p:sldId id="330" r:id="rId10"/>
    <p:sldId id="331" r:id="rId11"/>
    <p:sldId id="332" r:id="rId12"/>
    <p:sldId id="322" r:id="rId13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48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E2CD"/>
          </a:solidFill>
        </a:fill>
      </a:tcStyle>
    </a:wholeTbl>
    <a:band2H>
      <a:tcTxStyle/>
      <a:tcStyle>
        <a:tcBdr/>
        <a:fill>
          <a:solidFill>
            <a:srgbClr val="FF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4092"/>
    <p:restoredTop sz="94659"/>
  </p:normalViewPr>
  <p:slideViewPr>
    <p:cSldViewPr snapToGrid="0" snapToObjects="1">
      <p:cViewPr varScale="1">
        <p:scale>
          <a:sx n="142" d="100"/>
          <a:sy n="142" d="100"/>
        </p:scale>
        <p:origin x="3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86" d="100"/>
          <a:sy n="86" d="100"/>
        </p:scale>
        <p:origin x="2720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1C68B45-3651-144C-9B42-ECFFE31510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957582-AB2F-6945-BF77-BD7DE7B090C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667F0-AAF2-1C40-8CBB-C161C73BDB1E}" type="datetimeFigureOut">
              <a:rPr lang="en-CZ" smtClean="0"/>
              <a:t>12/21/2022</a:t>
            </a:fld>
            <a:endParaRPr lang="en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24A7D9-EF62-3A47-86DF-C907FD53C55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BA8DF4-B159-1F45-A0BE-816E4D0C71C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F7A96C-A851-C743-AA2E-E27D6B4FD2D8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4018718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7" name="Shape 10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18800" y="3672909"/>
            <a:ext cx="7560001" cy="1218591"/>
          </a:xfrm>
          <a:prstGeom prst="rect">
            <a:avLst/>
          </a:prstGeom>
        </p:spPr>
        <p:txBody>
          <a:bodyPr lIns="0" anchor="b" anchorCtr="0">
            <a:noAutofit/>
          </a:bodyPr>
          <a:lstStyle>
            <a:lvl1pPr marL="342900" indent="-228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1pPr>
            <a:lvl2pPr marL="342900" indent="2540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2pPr>
            <a:lvl3pPr marL="342900" indent="7112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3pPr>
            <a:lvl4pPr marL="342900" indent="11684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4pPr>
            <a:lvl5pPr marL="342900" indent="1625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6" name="Title Text">
            <a:extLst>
              <a:ext uri="{FF2B5EF4-FFF2-40B4-BE49-F238E27FC236}">
                <a16:creationId xmlns:a16="http://schemas.microsoft.com/office/drawing/2014/main" id="{A72E2942-9AC5-6E47-9216-30E885FB5BDC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51999" y="1470590"/>
            <a:ext cx="7560000" cy="1661409"/>
          </a:xfrm>
          <a:prstGeom prst="rect">
            <a:avLst/>
          </a:prstGeom>
        </p:spPr>
        <p:txBody>
          <a:bodyPr lIns="0" anchor="t" anchorCtr="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BC981C-D112-0A49-82C9-F305F98A16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252000"/>
            <a:ext cx="8640000" cy="795828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_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79430" y="4690756"/>
            <a:ext cx="341728" cy="3385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6CB4B4D-7CA3-9044-876B-883B54F8677D}" type="slidenum">
              <a:rPr lang="en-CZ" smtClean="0"/>
              <a:pPr/>
              <a:t>‹#›</a:t>
            </a:fld>
            <a:endParaRPr lang="en-CZ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D00B212-B963-B541-AB2C-C86A83561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1" y="1682229"/>
            <a:ext cx="7560000" cy="1800000"/>
          </a:xfrm>
        </p:spPr>
        <p:txBody>
          <a:bodyPr lIns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endParaRPr lang="en-CZ" sz="4000" dirty="0">
              <a:solidFill>
                <a:schemeClr val="bg1"/>
              </a:solidFill>
            </a:endParaRPr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97640F16-C798-1940-98D0-41B3CDD4C872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18800" y="252001"/>
            <a:ext cx="7560001" cy="360000"/>
          </a:xfrm>
          <a:prstGeom prst="rect">
            <a:avLst/>
          </a:prstGeom>
        </p:spPr>
        <p:txBody>
          <a:bodyPr lIns="0" tIns="0" anchor="t" anchorCtr="0">
            <a:noAutofit/>
          </a:bodyPr>
          <a:lstStyle>
            <a:lvl1pPr marL="342900" indent="-228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1pPr>
            <a:lvl2pPr marL="342900" indent="2540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2pPr>
            <a:lvl3pPr marL="342900" indent="7112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3pPr>
            <a:lvl4pPr marL="342900" indent="11684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4pPr>
            <a:lvl5pPr marL="342900" indent="1625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dirty="0"/>
              <a:t>Body Level On</a:t>
            </a:r>
            <a:r>
              <a:rPr lang="cs-CZ" dirty="0"/>
              <a:t>e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986862-BB8E-6D44-8D56-21048CE201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4802400"/>
            <a:ext cx="1947846" cy="1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74300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_AN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252000" y="826625"/>
            <a:ext cx="7560000" cy="572701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29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252000" y="1592352"/>
            <a:ext cx="7560000" cy="2809390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3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7960F43F-42F7-D641-9024-48C8559868BA}"/>
              </a:ext>
            </a:extLst>
          </p:cNvPr>
          <p:cNvSpPr txBox="1">
            <a:spLocks noGrp="1"/>
          </p:cNvSpPr>
          <p:nvPr>
            <p:ph type="body" sz="quarter" idx="10" hasCustomPrompt="1"/>
          </p:nvPr>
        </p:nvSpPr>
        <p:spPr>
          <a:xfrm>
            <a:off x="117529" y="252001"/>
            <a:ext cx="7560001" cy="360000"/>
          </a:xfrm>
          <a:prstGeom prst="rect">
            <a:avLst/>
          </a:prstGeom>
        </p:spPr>
        <p:txBody>
          <a:bodyPr lIns="0" tIns="0" anchor="t" anchorCtr="0">
            <a:noAutofit/>
          </a:bodyPr>
          <a:lstStyle>
            <a:lvl1pPr marL="342900" indent="-228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accent1"/>
                </a:solidFill>
              </a:defRPr>
            </a:lvl1pPr>
            <a:lvl2pPr marL="342900" indent="2540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2pPr>
            <a:lvl3pPr marL="342900" indent="7112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3pPr>
            <a:lvl4pPr marL="342900" indent="11684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4pPr>
            <a:lvl5pPr marL="342900" indent="1625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dirty="0"/>
              <a:t>Body Level On</a:t>
            </a:r>
            <a:r>
              <a:rPr lang="cs-CZ" dirty="0"/>
              <a:t>e</a:t>
            </a: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D22AE9-2ED4-0048-B6FF-45BD09DE39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4802400"/>
            <a:ext cx="1947846" cy="1080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311699" y="445025"/>
            <a:ext cx="8520602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91424" rIns="91424" bIns="91424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91424" rIns="91424" bIns="91424">
            <a:norm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84345" y="4700819"/>
            <a:ext cx="336813" cy="318396"/>
          </a:xfrm>
          <a:prstGeom prst="rect">
            <a:avLst/>
          </a:prstGeom>
          <a:ln w="12700">
            <a:miter lim="400000"/>
          </a:ln>
        </p:spPr>
        <p:txBody>
          <a:bodyPr wrap="none" lIns="91424" tIns="91424" rIns="91424" bIns="91424" anchor="ctr">
            <a:spAutoFit/>
          </a:bodyPr>
          <a:lstStyle>
            <a:lvl1pPr algn="r">
              <a:defRPr sz="10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51" r:id="rId3"/>
  </p:sldLayoutIdLst>
  <p:transition spd="med"/>
  <p:hf hdr="0" ftr="0" dt="0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457200" marR="0" indent="-3429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1pPr>
      <a:lvl2pPr marL="1005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2pPr>
      <a:lvl3pPr marL="1462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3pPr>
      <a:lvl4pPr marL="1919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4pPr>
      <a:lvl5pPr marL="23767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5pPr>
      <a:lvl6pPr marL="28339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6pPr>
      <a:lvl7pPr marL="3291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7pPr>
      <a:lvl8pPr marL="3748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8pPr>
      <a:lvl9pPr marL="4205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07845-6198-AF48-9339-1C648FC1AFF9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cs-CZ" dirty="0"/>
              <a:t>Student:		</a:t>
            </a:r>
            <a:r>
              <a:rPr lang="cs-CZ" dirty="0" err="1"/>
              <a:t>xxx</a:t>
            </a:r>
            <a:endParaRPr lang="cs-CZ" dirty="0"/>
          </a:p>
          <a:p>
            <a:r>
              <a:rPr lang="cs-CZ" dirty="0"/>
              <a:t>Vedoucí práce:	</a:t>
            </a:r>
            <a:r>
              <a:rPr lang="cs-CZ" dirty="0" err="1"/>
              <a:t>xxxx</a:t>
            </a:r>
            <a:endParaRPr lang="cs-CZ" dirty="0"/>
          </a:p>
          <a:p>
            <a:r>
              <a:rPr lang="cs-CZ" dirty="0"/>
              <a:t>Obhajoba: 	</a:t>
            </a:r>
            <a:r>
              <a:rPr lang="cs-CZ" dirty="0" err="1"/>
              <a:t>xxx</a:t>
            </a:r>
            <a:endParaRPr lang="cs-CZ" dirty="0"/>
          </a:p>
          <a:p>
            <a:endParaRPr lang="en-CZ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FE6B1C1-900E-C94C-B7F9-DE5CD093B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100" b="1" dirty="0"/>
              <a:t>Název BP, DP</a:t>
            </a:r>
            <a:br>
              <a:rPr lang="cs-CZ" sz="4900" dirty="0"/>
            </a:br>
            <a:r>
              <a:rPr lang="cs-CZ" sz="2200" i="1" dirty="0"/>
              <a:t>Bakalářská práce / Diplomová práce</a:t>
            </a:r>
            <a:br>
              <a:rPr lang="cs-CZ" sz="2200" i="1" dirty="0"/>
            </a:br>
            <a:br>
              <a:rPr lang="cs-CZ" sz="2200" i="1" dirty="0"/>
            </a:br>
            <a:r>
              <a:rPr lang="cs-CZ" sz="2200" dirty="0"/>
              <a:t>Jedná se pouze o příklad prezentace k obhajobě kvalifikační práce, vždy je důležitá domluva s vedoucím práce. </a:t>
            </a:r>
            <a:endParaRPr lang="en-CZ" sz="2200" dirty="0"/>
          </a:p>
        </p:txBody>
      </p:sp>
    </p:spTree>
    <p:extLst>
      <p:ext uri="{BB962C8B-B14F-4D97-AF65-F5344CB8AC3E}">
        <p14:creationId xmlns:p14="http://schemas.microsoft.com/office/powerpoint/2010/main" val="110474638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C22D5-F411-4F47-A18E-FE74300B1E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1400" b="1" dirty="0"/>
              <a:t>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dirty="0"/>
              <a:t>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F8C8DC-D524-BA4B-96CC-70DEC0069C2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CZ" smtClean="0"/>
              <a:t>11</a:t>
            </a:fld>
            <a:endParaRPr lang="en-CZ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27B429-8C6C-AD49-AFA9-B4E3681900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Název BP, DP</a:t>
            </a:r>
            <a:endParaRPr lang="en-CZ" dirty="0">
              <a:solidFill>
                <a:schemeClr val="accent1"/>
              </a:solidFill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D784BBA5-2DE8-2642-87AD-413FC98D47F0}"/>
              </a:ext>
            </a:extLst>
          </p:cNvPr>
          <p:cNvSpPr txBox="1">
            <a:spLocks/>
          </p:cNvSpPr>
          <p:nvPr/>
        </p:nvSpPr>
        <p:spPr>
          <a:xfrm>
            <a:off x="252000" y="770785"/>
            <a:ext cx="7560001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91424" rIns="91424" bIns="91424"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5948AD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hangingPunct="1"/>
            <a:r>
              <a:rPr lang="cs-CZ" sz="2400" dirty="0">
                <a:solidFill>
                  <a:schemeClr val="accent1"/>
                </a:solidFill>
              </a:rPr>
              <a:t>Výstup bakalářské práce a doporučení pro praxi</a:t>
            </a:r>
            <a:endParaRPr lang="en-CZ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66872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C22D5-F411-4F47-A18E-FE74300B1E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1400" b="1" dirty="0"/>
              <a:t>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dirty="0"/>
              <a:t>přesné znění dle posudku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F8C8DC-D524-BA4B-96CC-70DEC0069C2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CZ" smtClean="0"/>
              <a:t>12</a:t>
            </a:fld>
            <a:endParaRPr lang="en-CZ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27B429-8C6C-AD49-AFA9-B4E3681900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Název BP, DP</a:t>
            </a:r>
            <a:endParaRPr lang="en-CZ" dirty="0">
              <a:solidFill>
                <a:schemeClr val="accent1"/>
              </a:solidFill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D784BBA5-2DE8-2642-87AD-413FC98D47F0}"/>
              </a:ext>
            </a:extLst>
          </p:cNvPr>
          <p:cNvSpPr txBox="1">
            <a:spLocks/>
          </p:cNvSpPr>
          <p:nvPr/>
        </p:nvSpPr>
        <p:spPr>
          <a:xfrm>
            <a:off x="252000" y="770785"/>
            <a:ext cx="7560001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91424" rIns="91424" bIns="91424"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5948AD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hangingPunct="1"/>
            <a:r>
              <a:rPr lang="cs-CZ" sz="2400" dirty="0">
                <a:solidFill>
                  <a:schemeClr val="accent1"/>
                </a:solidFill>
              </a:rPr>
              <a:t>Otázky od oponenta</a:t>
            </a:r>
            <a:endParaRPr lang="en-CZ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187541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07845-6198-AF48-9339-1C648FC1AFF9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Z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FE6B1C1-900E-C94C-B7F9-DE5CD093B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Z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94649010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C22D5-F411-4F47-A18E-FE74300B1E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1400" b="1" dirty="0"/>
              <a:t>teoretická část (14 b.)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200" dirty="0"/>
              <a:t>X (12 b.)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200" dirty="0"/>
              <a:t>x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200" dirty="0"/>
              <a:t>x</a:t>
            </a:r>
          </a:p>
          <a:p>
            <a:pPr marL="0" indent="0">
              <a:buNone/>
            </a:pPr>
            <a:endParaRPr lang="cs-CZ" sz="1400" dirty="0"/>
          </a:p>
          <a:p>
            <a:pPr marL="0" indent="0">
              <a:buNone/>
            </a:pPr>
            <a:r>
              <a:rPr lang="cs-CZ" sz="1400" b="1" dirty="0"/>
              <a:t>výzkumná část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200" dirty="0"/>
              <a:t>x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200" dirty="0"/>
              <a:t>x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200" dirty="0"/>
              <a:t>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F8C8DC-D524-BA4B-96CC-70DEC0069C2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CZ" smtClean="0"/>
              <a:t>3</a:t>
            </a:fld>
            <a:endParaRPr lang="en-CZ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27B429-8C6C-AD49-AFA9-B4E3681900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Název BP, DP</a:t>
            </a:r>
            <a:endParaRPr lang="en-CZ" dirty="0">
              <a:solidFill>
                <a:schemeClr val="accent1"/>
              </a:solidFill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D784BBA5-2DE8-2642-87AD-413FC98D47F0}"/>
              </a:ext>
            </a:extLst>
          </p:cNvPr>
          <p:cNvSpPr txBox="1">
            <a:spLocks/>
          </p:cNvSpPr>
          <p:nvPr/>
        </p:nvSpPr>
        <p:spPr>
          <a:xfrm>
            <a:off x="252000" y="770785"/>
            <a:ext cx="7560001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91424" rIns="91424" bIns="91424"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5948AD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hangingPunct="1"/>
            <a:r>
              <a:rPr lang="cs-CZ" sz="2400" dirty="0">
                <a:solidFill>
                  <a:schemeClr val="accent1"/>
                </a:solidFill>
              </a:rPr>
              <a:t>Úvod či Důvod výběru tématu (24 b.)</a:t>
            </a:r>
            <a:endParaRPr lang="en-CZ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73887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C22D5-F411-4F47-A18E-FE74300B1E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1400" b="1" dirty="0"/>
              <a:t>Cíle</a:t>
            </a:r>
          </a:p>
          <a:p>
            <a:pPr marL="342900">
              <a:buFont typeface="+mj-lt"/>
              <a:buAutoNum type="arabicParenR"/>
            </a:pPr>
            <a:r>
              <a:rPr lang="cs-CZ" sz="1200" dirty="0"/>
              <a:t>x</a:t>
            </a:r>
          </a:p>
          <a:p>
            <a:pPr marL="342900">
              <a:buFont typeface="+mj-lt"/>
              <a:buAutoNum type="arabicParenR"/>
            </a:pPr>
            <a:r>
              <a:rPr lang="cs-CZ" sz="1200" dirty="0"/>
              <a:t>x</a:t>
            </a:r>
          </a:p>
          <a:p>
            <a:pPr marL="342900">
              <a:buFont typeface="+mj-lt"/>
              <a:buAutoNum type="arabicParenR"/>
            </a:pPr>
            <a:r>
              <a:rPr lang="cs-CZ" sz="1200" dirty="0"/>
              <a:t>x</a:t>
            </a:r>
          </a:p>
          <a:p>
            <a:pPr marL="0" indent="0">
              <a:buNone/>
            </a:pPr>
            <a:endParaRPr lang="cs-CZ" sz="1400" b="1" dirty="0"/>
          </a:p>
          <a:p>
            <a:pPr marL="0" indent="0">
              <a:buNone/>
            </a:pPr>
            <a:r>
              <a:rPr lang="cs-CZ" sz="1400" b="1" dirty="0"/>
              <a:t>Výzkumné otázky / výzkumné předpoklady</a:t>
            </a:r>
          </a:p>
          <a:p>
            <a:pPr marL="342900">
              <a:buFont typeface="+mj-lt"/>
              <a:buAutoNum type="arabicParenR"/>
            </a:pPr>
            <a:r>
              <a:rPr lang="cs-CZ" sz="1200" dirty="0"/>
              <a:t>x</a:t>
            </a:r>
          </a:p>
          <a:p>
            <a:pPr marL="342900">
              <a:buFont typeface="+mj-lt"/>
              <a:buAutoNum type="arabicParenR"/>
            </a:pPr>
            <a:r>
              <a:rPr lang="cs-CZ" sz="1200" dirty="0"/>
              <a:t>x</a:t>
            </a:r>
          </a:p>
          <a:p>
            <a:pPr marL="342900">
              <a:buFont typeface="+mj-lt"/>
              <a:buAutoNum type="arabicParenR"/>
            </a:pPr>
            <a:r>
              <a:rPr lang="cs-CZ" sz="1200" dirty="0"/>
              <a:t>x</a:t>
            </a:r>
          </a:p>
          <a:p>
            <a:pPr marL="0" indent="0">
              <a:buNone/>
            </a:pPr>
            <a:endParaRPr lang="cs-CZ" sz="1400" dirty="0"/>
          </a:p>
          <a:p>
            <a:pPr marL="0" indent="0">
              <a:buNone/>
            </a:pPr>
            <a:r>
              <a:rPr lang="cs-CZ" sz="1400" dirty="0"/>
              <a:t>přesně vypsat dle BP či DP – po úpravě z předvýzkumu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F8C8DC-D524-BA4B-96CC-70DEC0069C2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CZ" smtClean="0"/>
              <a:t>4</a:t>
            </a:fld>
            <a:endParaRPr lang="en-CZ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27B429-8C6C-AD49-AFA9-B4E3681900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Název BP, DP</a:t>
            </a:r>
            <a:endParaRPr lang="en-CZ" dirty="0">
              <a:solidFill>
                <a:schemeClr val="accent1"/>
              </a:solidFill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D784BBA5-2DE8-2642-87AD-413FC98D47F0}"/>
              </a:ext>
            </a:extLst>
          </p:cNvPr>
          <p:cNvSpPr txBox="1">
            <a:spLocks/>
          </p:cNvSpPr>
          <p:nvPr/>
        </p:nvSpPr>
        <p:spPr>
          <a:xfrm>
            <a:off x="252000" y="770785"/>
            <a:ext cx="7560001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91424" rIns="91424" bIns="91424"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5948AD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hangingPunct="1"/>
            <a:r>
              <a:rPr lang="cs-CZ" sz="2400" dirty="0">
                <a:solidFill>
                  <a:schemeClr val="accent1"/>
                </a:solidFill>
              </a:rPr>
              <a:t>Cíle práce a výzkumné předpoklady / otázky</a:t>
            </a:r>
            <a:endParaRPr lang="en-CZ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92868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C22D5-F411-4F47-A18E-FE74300B1E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2000" y="1502270"/>
            <a:ext cx="7560000" cy="3042836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dirty="0"/>
              <a:t>metoda výzkumu: </a:t>
            </a:r>
            <a:r>
              <a:rPr lang="cs-CZ" sz="1200" dirty="0" err="1"/>
              <a:t>xxx</a:t>
            </a:r>
            <a:endParaRPr lang="cs-CZ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dirty="0"/>
              <a:t>technika výzkumu: </a:t>
            </a:r>
            <a:r>
              <a:rPr lang="cs-CZ" sz="1200" dirty="0" err="1"/>
              <a:t>xxx</a:t>
            </a:r>
            <a:endParaRPr lang="cs-CZ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dirty="0"/>
              <a:t>respondenti: kdo, kde, kritéria výběru respondentů</a:t>
            </a:r>
            <a:r>
              <a:rPr lang="cs-CZ" sz="1400" dirty="0"/>
              <a:t>, ...</a:t>
            </a:r>
          </a:p>
          <a:p>
            <a:pPr marL="0" indent="0">
              <a:buNone/>
            </a:pPr>
            <a:endParaRPr lang="cs-CZ" sz="1400" b="1" dirty="0"/>
          </a:p>
          <a:p>
            <a:pPr marL="0" indent="0">
              <a:buNone/>
            </a:pPr>
            <a:r>
              <a:rPr lang="cs-CZ" sz="1400" b="1" dirty="0"/>
              <a:t>předvýzkum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dirty="0"/>
              <a:t>kdy, kde, co, jak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dirty="0"/>
              <a:t>návratnost</a:t>
            </a:r>
          </a:p>
          <a:p>
            <a:pPr marL="0" indent="0">
              <a:buNone/>
            </a:pPr>
            <a:endParaRPr lang="cs-CZ" sz="1400" b="1" dirty="0"/>
          </a:p>
          <a:p>
            <a:pPr marL="0" indent="0">
              <a:buNone/>
            </a:pPr>
            <a:r>
              <a:rPr lang="cs-CZ" sz="1400" b="1" dirty="0"/>
              <a:t>vlastní výzkum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dirty="0"/>
              <a:t>kdy, kde, co, jak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dirty="0"/>
              <a:t>osloveno: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dirty="0"/>
              <a:t>vyřazeno: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dirty="0"/>
              <a:t>návratnost: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F8C8DC-D524-BA4B-96CC-70DEC0069C2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CZ" smtClean="0"/>
              <a:t>5</a:t>
            </a:fld>
            <a:endParaRPr lang="en-CZ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27B429-8C6C-AD49-AFA9-B4E3681900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Název BP, DP</a:t>
            </a:r>
            <a:endParaRPr lang="en-CZ" dirty="0">
              <a:solidFill>
                <a:schemeClr val="accent1"/>
              </a:solidFill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D784BBA5-2DE8-2642-87AD-413FC98D47F0}"/>
              </a:ext>
            </a:extLst>
          </p:cNvPr>
          <p:cNvSpPr txBox="1">
            <a:spLocks/>
          </p:cNvSpPr>
          <p:nvPr/>
        </p:nvSpPr>
        <p:spPr>
          <a:xfrm>
            <a:off x="252000" y="770785"/>
            <a:ext cx="7560001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91424" rIns="91424" bIns="91424"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5948AD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hangingPunct="1"/>
            <a:r>
              <a:rPr lang="cs-CZ" sz="2400" dirty="0">
                <a:solidFill>
                  <a:schemeClr val="accent1"/>
                </a:solidFill>
              </a:rPr>
              <a:t>Metodika výzkumu</a:t>
            </a:r>
            <a:endParaRPr lang="en-CZ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41354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C22D5-F411-4F47-A18E-FE74300B1E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b="1" dirty="0"/>
              <a:t>počet dotazníkových položek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otázky identifikační, otevřené, </a:t>
            </a:r>
            <a:r>
              <a:rPr lang="cs-CZ" sz="1400" dirty="0" err="1"/>
              <a:t>polytomické</a:t>
            </a:r>
            <a:r>
              <a:rPr lang="cs-CZ" sz="14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jak otázky stanoveny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atd.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F8C8DC-D524-BA4B-96CC-70DEC0069C2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CZ" smtClean="0"/>
              <a:t>6</a:t>
            </a:fld>
            <a:endParaRPr lang="en-CZ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27B429-8C6C-AD49-AFA9-B4E3681900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Název BP, DP</a:t>
            </a:r>
            <a:endParaRPr lang="en-CZ" dirty="0">
              <a:solidFill>
                <a:schemeClr val="accent1"/>
              </a:solidFill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D784BBA5-2DE8-2642-87AD-413FC98D47F0}"/>
              </a:ext>
            </a:extLst>
          </p:cNvPr>
          <p:cNvSpPr txBox="1">
            <a:spLocks/>
          </p:cNvSpPr>
          <p:nvPr/>
        </p:nvSpPr>
        <p:spPr>
          <a:xfrm>
            <a:off x="252000" y="770785"/>
            <a:ext cx="7560001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91424" rIns="91424" bIns="91424"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5948AD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hangingPunct="1"/>
            <a:r>
              <a:rPr lang="cs-CZ" sz="2400" dirty="0">
                <a:solidFill>
                  <a:schemeClr val="accent1"/>
                </a:solidFill>
              </a:rPr>
              <a:t>Dotazník či jiná výzkumná technika</a:t>
            </a:r>
            <a:endParaRPr lang="en-CZ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56864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C22D5-F411-4F47-A18E-FE74300B1E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ev. graf – identifikační otázky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F8C8DC-D524-BA4B-96CC-70DEC0069C2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CZ" smtClean="0"/>
              <a:t>7</a:t>
            </a:fld>
            <a:endParaRPr lang="en-CZ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27B429-8C6C-AD49-AFA9-B4E3681900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Název BP, DP</a:t>
            </a:r>
            <a:endParaRPr lang="en-CZ" dirty="0">
              <a:solidFill>
                <a:schemeClr val="accent1"/>
              </a:solidFill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D784BBA5-2DE8-2642-87AD-413FC98D47F0}"/>
              </a:ext>
            </a:extLst>
          </p:cNvPr>
          <p:cNvSpPr txBox="1">
            <a:spLocks/>
          </p:cNvSpPr>
          <p:nvPr/>
        </p:nvSpPr>
        <p:spPr>
          <a:xfrm>
            <a:off x="252000" y="770785"/>
            <a:ext cx="7560001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91424" rIns="91424" bIns="91424"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5948AD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hangingPunct="1"/>
            <a:r>
              <a:rPr lang="cs-CZ" sz="2400" dirty="0">
                <a:solidFill>
                  <a:schemeClr val="accent1"/>
                </a:solidFill>
              </a:rPr>
              <a:t>Charakteristika výzkumného vzorku</a:t>
            </a:r>
            <a:endParaRPr lang="en-CZ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58452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C22D5-F411-4F47-A18E-FE74300B1E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1400" b="1" dirty="0"/>
              <a:t>Cíl č. X: </a:t>
            </a:r>
            <a:r>
              <a:rPr lang="cs-CZ" sz="1400" b="1" dirty="0" err="1"/>
              <a:t>xxxxxxxxxxxx</a:t>
            </a:r>
            <a:endParaRPr lang="cs-CZ" sz="1400" b="1" dirty="0"/>
          </a:p>
          <a:p>
            <a:pPr marL="0" indent="0">
              <a:buNone/>
            </a:pPr>
            <a:r>
              <a:rPr lang="cs-CZ" sz="1400" b="1" dirty="0"/>
              <a:t>Výzkumný předpoklad č. X: </a:t>
            </a:r>
            <a:r>
              <a:rPr lang="cs-CZ" sz="1400" b="1" dirty="0" err="1"/>
              <a:t>xxxxxxxxxx</a:t>
            </a:r>
            <a:endParaRPr lang="cs-CZ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dirty="0"/>
              <a:t>konstatování – výzkumný cíl splněn/nesplněn, výsledky výzkumného šetření jsou či nejsou v souladu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F8C8DC-D524-BA4B-96CC-70DEC0069C2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CZ" smtClean="0"/>
              <a:t>8</a:t>
            </a:fld>
            <a:endParaRPr lang="en-CZ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27B429-8C6C-AD49-AFA9-B4E3681900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Název BP, DP</a:t>
            </a:r>
            <a:endParaRPr lang="en-CZ" dirty="0">
              <a:solidFill>
                <a:schemeClr val="accent1"/>
              </a:solidFill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D784BBA5-2DE8-2642-87AD-413FC98D47F0}"/>
              </a:ext>
            </a:extLst>
          </p:cNvPr>
          <p:cNvSpPr txBox="1">
            <a:spLocks/>
          </p:cNvSpPr>
          <p:nvPr/>
        </p:nvSpPr>
        <p:spPr>
          <a:xfrm>
            <a:off x="252000" y="770785"/>
            <a:ext cx="7560001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91424" rIns="91424" bIns="91424"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5948AD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hangingPunct="1"/>
            <a:r>
              <a:rPr lang="cs-CZ" sz="2400" dirty="0">
                <a:solidFill>
                  <a:schemeClr val="accent1"/>
                </a:solidFill>
              </a:rPr>
              <a:t>Analýza výzkumného cíle a předpokladu č. 1</a:t>
            </a:r>
            <a:endParaRPr lang="en-CZ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04521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C22D5-F411-4F47-A18E-FE74300B1E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1400" dirty="0"/>
              <a:t>vložit graf či pod.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F8C8DC-D524-BA4B-96CC-70DEC0069C2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CZ" smtClean="0"/>
              <a:t>9</a:t>
            </a:fld>
            <a:endParaRPr lang="en-CZ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27B429-8C6C-AD49-AFA9-B4E3681900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Název BP, DP</a:t>
            </a:r>
            <a:endParaRPr lang="en-CZ" dirty="0">
              <a:solidFill>
                <a:schemeClr val="accent1"/>
              </a:solidFill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D784BBA5-2DE8-2642-87AD-413FC98D47F0}"/>
              </a:ext>
            </a:extLst>
          </p:cNvPr>
          <p:cNvSpPr txBox="1">
            <a:spLocks/>
          </p:cNvSpPr>
          <p:nvPr/>
        </p:nvSpPr>
        <p:spPr>
          <a:xfrm>
            <a:off x="252000" y="770785"/>
            <a:ext cx="7560001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91424" rIns="91424" bIns="91424"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5948AD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hangingPunct="1"/>
            <a:r>
              <a:rPr lang="cs-CZ" sz="2400" dirty="0">
                <a:solidFill>
                  <a:schemeClr val="accent1"/>
                </a:solidFill>
              </a:rPr>
              <a:t>Analýza výzkumného cíle a předpokladu č. 1</a:t>
            </a:r>
            <a:endParaRPr lang="en-CZ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83457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C22D5-F411-4F47-A18E-FE74300B1E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1400" b="1" dirty="0"/>
              <a:t>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200" dirty="0"/>
              <a:t>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F8C8DC-D524-BA4B-96CC-70DEC0069C2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CZ" smtClean="0"/>
              <a:t>10</a:t>
            </a:fld>
            <a:endParaRPr lang="en-CZ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27B429-8C6C-AD49-AFA9-B4E3681900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Název BP, DP</a:t>
            </a:r>
            <a:endParaRPr lang="en-CZ" dirty="0">
              <a:solidFill>
                <a:schemeClr val="accent1"/>
              </a:solidFill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D784BBA5-2DE8-2642-87AD-413FC98D47F0}"/>
              </a:ext>
            </a:extLst>
          </p:cNvPr>
          <p:cNvSpPr txBox="1">
            <a:spLocks/>
          </p:cNvSpPr>
          <p:nvPr/>
        </p:nvSpPr>
        <p:spPr>
          <a:xfrm>
            <a:off x="252000" y="770785"/>
            <a:ext cx="7560001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91424" rIns="91424" bIns="91424"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5948AD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hangingPunct="1"/>
            <a:r>
              <a:rPr lang="cs-CZ" sz="2400" dirty="0">
                <a:solidFill>
                  <a:schemeClr val="accent1"/>
                </a:solidFill>
              </a:rPr>
              <a:t>Další zajímavá zjištění</a:t>
            </a:r>
            <a:endParaRPr lang="en-CZ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30700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Simple Light">
  <a:themeElements>
    <a:clrScheme name="FZS TUL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B0BE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658</TotalTime>
  <Words>300</Words>
  <Application>Microsoft Office PowerPoint</Application>
  <PresentationFormat>Předvádění na obrazovce (16:9)</PresentationFormat>
  <Paragraphs>87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5" baseType="lpstr">
      <vt:lpstr>Arial</vt:lpstr>
      <vt:lpstr>Calibri</vt:lpstr>
      <vt:lpstr>Simple Light</vt:lpstr>
      <vt:lpstr>Název BP, DP Bakalářská práce / Diplomová práce  Jedná se pouze o příklad prezentace k obhajobě kvalifikační práce, vždy je důležitá domluva s vedoucím práce.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Pepa</dc:creator>
  <cp:lastModifiedBy>Josef Erben</cp:lastModifiedBy>
  <cp:revision>127</cp:revision>
  <dcterms:modified xsi:type="dcterms:W3CDTF">2022-12-21T09:33:53Z</dcterms:modified>
</cp:coreProperties>
</file>