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8288000" cy="10287000"/>
  <p:notesSz cx="6858000" cy="9144000"/>
  <p:embeddedFontLst>
    <p:embeddedFont>
      <p:font typeface="Calibri" panose="020F0502020204030204" pitchFamily="34" charset="0"/>
      <p:regular r:id="rId23"/>
      <p:bold r:id="rId24"/>
      <p:italic r:id="rId25"/>
      <p:boldItalic r:id="rId26"/>
    </p:embeddedFont>
    <p:embeddedFont>
      <p:font typeface="Open Sans" panose="020B0604020202020204" charset="0"/>
      <p:regular r:id="rId27"/>
    </p:embeddedFont>
    <p:embeddedFont>
      <p:font typeface="Open Sans Bold" panose="020B0604020202020204" charset="0"/>
      <p:regular r:id="rId28"/>
    </p:embeddedFont>
    <p:embeddedFont>
      <p:font typeface="Open Sans Extra Bold" panose="020B0604020202020204" charset="0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0" d="100"/>
          <a:sy n="70" d="100"/>
        </p:scale>
        <p:origin x="69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7/28/2023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tul.cz/en/university/fm/" TargetMode="External"/><Relationship Id="rId13" Type="http://schemas.openxmlformats.org/officeDocument/2006/relationships/image" Target="../media/image9.jpeg"/><Relationship Id="rId3" Type="http://schemas.openxmlformats.org/officeDocument/2006/relationships/hyperlink" Target="https://www.tul.cz/en/university/fs/" TargetMode="External"/><Relationship Id="rId7" Type="http://schemas.openxmlformats.org/officeDocument/2006/relationships/hyperlink" Target="https://www.tul.cz/en/university/fua/" TargetMode="External"/><Relationship Id="rId12" Type="http://schemas.openxmlformats.org/officeDocument/2006/relationships/image" Target="../media/image8.jpeg"/><Relationship Id="rId2" Type="http://schemas.openxmlformats.org/officeDocument/2006/relationships/hyperlink" Target="https://www.tul.cz/en/university/fzs/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tul.cz/en/university/ef/" TargetMode="External"/><Relationship Id="rId11" Type="http://schemas.openxmlformats.org/officeDocument/2006/relationships/image" Target="../media/image7.jpeg"/><Relationship Id="rId5" Type="http://schemas.openxmlformats.org/officeDocument/2006/relationships/hyperlink" Target="https://www.tul.cz/en/university/fp/" TargetMode="External"/><Relationship Id="rId10" Type="http://schemas.openxmlformats.org/officeDocument/2006/relationships/image" Target="../media/image6.jpeg"/><Relationship Id="rId4" Type="http://schemas.openxmlformats.org/officeDocument/2006/relationships/hyperlink" Target="https://www.tul.cz/en/university/ft/" TargetMode="External"/><Relationship Id="rId9" Type="http://schemas.openxmlformats.org/officeDocument/2006/relationships/hyperlink" Target="https://www.tul.cz/en/university/cxi/" TargetMode="External"/><Relationship Id="rId1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B0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0561031" cy="1810452"/>
          </a:xfrm>
          <a:custGeom>
            <a:avLst/>
            <a:gdLst/>
            <a:ahLst/>
            <a:cxnLst/>
            <a:rect l="l" t="t" r="r" b="b"/>
            <a:pathLst>
              <a:path w="10561031" h="1810452">
                <a:moveTo>
                  <a:pt x="0" y="0"/>
                </a:moveTo>
                <a:lnTo>
                  <a:pt x="10561031" y="0"/>
                </a:lnTo>
                <a:lnTo>
                  <a:pt x="10561031" y="1810452"/>
                </a:lnTo>
                <a:lnTo>
                  <a:pt x="0" y="181045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1470" t="-129298" b="-13646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5767715" y="16979"/>
            <a:ext cx="2520285" cy="2392575"/>
          </a:xfrm>
          <a:custGeom>
            <a:avLst/>
            <a:gdLst/>
            <a:ahLst/>
            <a:cxnLst/>
            <a:rect l="l" t="t" r="r" b="b"/>
            <a:pathLst>
              <a:path w="2520285" h="2392575">
                <a:moveTo>
                  <a:pt x="0" y="0"/>
                </a:moveTo>
                <a:lnTo>
                  <a:pt x="2520285" y="0"/>
                </a:lnTo>
                <a:lnTo>
                  <a:pt x="2520285" y="2392575"/>
                </a:lnTo>
                <a:lnTo>
                  <a:pt x="0" y="239257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52604" t="-11930" r="-52856" b="-9809"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858380" y="4524692"/>
            <a:ext cx="15684719" cy="11938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  <a:spcBef>
                <a:spcPct val="0"/>
              </a:spcBef>
            </a:pPr>
            <a:r>
              <a:rPr lang="en-US" sz="6999">
                <a:solidFill>
                  <a:srgbClr val="FFFFFF"/>
                </a:solidFill>
                <a:latin typeface="Open Sans Bold"/>
              </a:rPr>
              <a:t>TECHNICAL UNIVERSITY OF LIBEREC</a:t>
            </a:r>
          </a:p>
        </p:txBody>
      </p:sp>
      <p:sp>
        <p:nvSpPr>
          <p:cNvPr id="5" name="TextBox 5"/>
          <p:cNvSpPr txBox="1"/>
          <p:nvPr/>
        </p:nvSpPr>
        <p:spPr>
          <a:xfrm rot="60000">
            <a:off x="863273" y="9208115"/>
            <a:ext cx="6038426" cy="6134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  <a:spcBef>
                <a:spcPct val="0"/>
              </a:spcBef>
            </a:pPr>
            <a:r>
              <a:rPr lang="en-US" sz="3600">
                <a:solidFill>
                  <a:srgbClr val="FFFFFF"/>
                </a:solidFill>
                <a:latin typeface="Open Sans"/>
              </a:rPr>
              <a:t>www.fzs.tul.cz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3253639"/>
            <a:ext cx="8115300" cy="6004661"/>
          </a:xfrm>
          <a:custGeom>
            <a:avLst/>
            <a:gdLst/>
            <a:ahLst/>
            <a:cxnLst/>
            <a:rect l="l" t="t" r="r" b="b"/>
            <a:pathLst>
              <a:path w="8115300" h="6004661">
                <a:moveTo>
                  <a:pt x="0" y="0"/>
                </a:moveTo>
                <a:lnTo>
                  <a:pt x="8115300" y="0"/>
                </a:lnTo>
                <a:lnTo>
                  <a:pt x="8115300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4602" t="-8307" r="-10658" b="-2879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76066" y="3253639"/>
            <a:ext cx="7883234" cy="6004661"/>
          </a:xfrm>
          <a:custGeom>
            <a:avLst/>
            <a:gdLst/>
            <a:ahLst/>
            <a:cxnLst/>
            <a:rect l="l" t="t" r="r" b="b"/>
            <a:pathLst>
              <a:path w="7883234" h="6004661">
                <a:moveTo>
                  <a:pt x="0" y="0"/>
                </a:moveTo>
                <a:lnTo>
                  <a:pt x="7883234" y="0"/>
                </a:lnTo>
                <a:lnTo>
                  <a:pt x="7883234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109" r="-7109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5350924" y="1028700"/>
            <a:ext cx="1908376" cy="1908376"/>
            <a:chOff x="0" y="0"/>
            <a:chExt cx="19138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B6E4E9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700" y="1372653"/>
            <a:ext cx="14187586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RADIOLOGICAL ASSISTANCE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678602" y="1492668"/>
            <a:ext cx="1280319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"/>
              </a:rPr>
              <a:t>BSc.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3253639"/>
            <a:ext cx="8115300" cy="6004661"/>
          </a:xfrm>
          <a:custGeom>
            <a:avLst/>
            <a:gdLst/>
            <a:ahLst/>
            <a:cxnLst/>
            <a:rect l="l" t="t" r="r" b="b"/>
            <a:pathLst>
              <a:path w="8115300" h="6004661">
                <a:moveTo>
                  <a:pt x="0" y="0"/>
                </a:moveTo>
                <a:lnTo>
                  <a:pt x="8115300" y="0"/>
                </a:lnTo>
                <a:lnTo>
                  <a:pt x="8115300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93" r="-5493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409814" y="3216530"/>
            <a:ext cx="7849486" cy="6041770"/>
          </a:xfrm>
          <a:custGeom>
            <a:avLst/>
            <a:gdLst/>
            <a:ahLst/>
            <a:cxnLst/>
            <a:rect l="l" t="t" r="r" b="b"/>
            <a:pathLst>
              <a:path w="7849486" h="6041770">
                <a:moveTo>
                  <a:pt x="0" y="0"/>
                </a:moveTo>
                <a:lnTo>
                  <a:pt x="7849486" y="0"/>
                </a:lnTo>
                <a:lnTo>
                  <a:pt x="7849486" y="6041770"/>
                </a:lnTo>
                <a:lnTo>
                  <a:pt x="0" y="604177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54" r="-14500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5350924" y="1028700"/>
            <a:ext cx="1908376" cy="1908376"/>
            <a:chOff x="0" y="0"/>
            <a:chExt cx="19138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B6E4E9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700" y="1372653"/>
            <a:ext cx="1470193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BIOMEDICAL TECHNOLOGY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664953" y="1492668"/>
            <a:ext cx="1280319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"/>
              </a:rPr>
              <a:t>BSc.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3253639"/>
            <a:ext cx="8115300" cy="6004661"/>
          </a:xfrm>
          <a:custGeom>
            <a:avLst/>
            <a:gdLst/>
            <a:ahLst/>
            <a:cxnLst/>
            <a:rect l="l" t="t" r="r" b="b"/>
            <a:pathLst>
              <a:path w="8115300" h="6004661">
                <a:moveTo>
                  <a:pt x="0" y="0"/>
                </a:moveTo>
                <a:lnTo>
                  <a:pt x="8115300" y="0"/>
                </a:lnTo>
                <a:lnTo>
                  <a:pt x="8115300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93" r="-5493"/>
            </a:stretch>
          </a:blipFill>
        </p:spPr>
      </p:sp>
      <p:grpSp>
        <p:nvGrpSpPr>
          <p:cNvPr id="5" name="Group 5"/>
          <p:cNvGrpSpPr/>
          <p:nvPr/>
        </p:nvGrpSpPr>
        <p:grpSpPr>
          <a:xfrm>
            <a:off x="15350924" y="1028700"/>
            <a:ext cx="1908376" cy="1908376"/>
            <a:chOff x="0" y="0"/>
            <a:chExt cx="1913890" cy="191389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B6E4E9"/>
            </a:solidFill>
          </p:spPr>
        </p:sp>
      </p:grpSp>
      <p:sp>
        <p:nvSpPr>
          <p:cNvPr id="7" name="Freeform 7"/>
          <p:cNvSpPr/>
          <p:nvPr/>
        </p:nvSpPr>
        <p:spPr>
          <a:xfrm>
            <a:off x="9346884" y="3253639"/>
            <a:ext cx="7912416" cy="6004661"/>
          </a:xfrm>
          <a:custGeom>
            <a:avLst/>
            <a:gdLst/>
            <a:ahLst/>
            <a:cxnLst/>
            <a:rect l="l" t="t" r="r" b="b"/>
            <a:pathLst>
              <a:path w="7912416" h="6004661">
                <a:moveTo>
                  <a:pt x="0" y="0"/>
                </a:moveTo>
                <a:lnTo>
                  <a:pt x="7912416" y="0"/>
                </a:lnTo>
                <a:lnTo>
                  <a:pt x="7912416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833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1372653"/>
            <a:ext cx="1470193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BIOMEDICAL ENGINEERING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350924" y="1492668"/>
            <a:ext cx="190837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"/>
              </a:rPr>
              <a:t>MSc.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3291337"/>
            <a:ext cx="8115300" cy="5949878"/>
          </a:xfrm>
          <a:custGeom>
            <a:avLst/>
            <a:gdLst/>
            <a:ahLst/>
            <a:cxnLst/>
            <a:rect l="l" t="t" r="r" b="b"/>
            <a:pathLst>
              <a:path w="8115300" h="5949878">
                <a:moveTo>
                  <a:pt x="0" y="0"/>
                </a:moveTo>
                <a:lnTo>
                  <a:pt x="8115300" y="0"/>
                </a:lnTo>
                <a:lnTo>
                  <a:pt x="8115300" y="5949878"/>
                </a:lnTo>
                <a:lnTo>
                  <a:pt x="0" y="594987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7456" t="-12495" r="-13942" b="-12958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96523" y="3253639"/>
            <a:ext cx="7862777" cy="6004661"/>
          </a:xfrm>
          <a:custGeom>
            <a:avLst/>
            <a:gdLst/>
            <a:ahLst/>
            <a:cxnLst/>
            <a:rect l="l" t="t" r="r" b="b"/>
            <a:pathLst>
              <a:path w="7862777" h="6004661">
                <a:moveTo>
                  <a:pt x="0" y="0"/>
                </a:moveTo>
                <a:lnTo>
                  <a:pt x="7862777" y="0"/>
                </a:lnTo>
                <a:lnTo>
                  <a:pt x="7862777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311" r="-7311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372653"/>
            <a:ext cx="1470193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EMERGENCY AMBULANCE 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3253639"/>
            <a:ext cx="8115300" cy="6004661"/>
          </a:xfrm>
          <a:custGeom>
            <a:avLst/>
            <a:gdLst/>
            <a:ahLst/>
            <a:cxnLst/>
            <a:rect l="l" t="t" r="r" b="b"/>
            <a:pathLst>
              <a:path w="8115300" h="6004661">
                <a:moveTo>
                  <a:pt x="0" y="0"/>
                </a:moveTo>
                <a:lnTo>
                  <a:pt x="8115300" y="0"/>
                </a:lnTo>
                <a:lnTo>
                  <a:pt x="8115300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493" r="-5493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96523" y="3253639"/>
            <a:ext cx="7862777" cy="6004661"/>
          </a:xfrm>
          <a:custGeom>
            <a:avLst/>
            <a:gdLst/>
            <a:ahLst/>
            <a:cxnLst/>
            <a:rect l="l" t="t" r="r" b="b"/>
            <a:pathLst>
              <a:path w="7862777" h="6004661">
                <a:moveTo>
                  <a:pt x="0" y="0"/>
                </a:moveTo>
                <a:lnTo>
                  <a:pt x="7862777" y="0"/>
                </a:lnTo>
                <a:lnTo>
                  <a:pt x="7862777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290" r="-7290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372653"/>
            <a:ext cx="1470193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SIMMAN (PACIENT SIMULATORS)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3253639"/>
            <a:ext cx="8115300" cy="6004661"/>
          </a:xfrm>
          <a:custGeom>
            <a:avLst/>
            <a:gdLst/>
            <a:ahLst/>
            <a:cxnLst/>
            <a:rect l="l" t="t" r="r" b="b"/>
            <a:pathLst>
              <a:path w="8115300" h="6004661">
                <a:moveTo>
                  <a:pt x="0" y="0"/>
                </a:moveTo>
                <a:lnTo>
                  <a:pt x="8115300" y="0"/>
                </a:lnTo>
                <a:lnTo>
                  <a:pt x="8115300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4" b="-55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96523" y="3253639"/>
            <a:ext cx="7862777" cy="6004661"/>
          </a:xfrm>
          <a:custGeom>
            <a:avLst/>
            <a:gdLst/>
            <a:ahLst/>
            <a:cxnLst/>
            <a:rect l="l" t="t" r="r" b="b"/>
            <a:pathLst>
              <a:path w="7862777" h="6004661">
                <a:moveTo>
                  <a:pt x="0" y="0"/>
                </a:moveTo>
                <a:lnTo>
                  <a:pt x="7862777" y="0"/>
                </a:lnTo>
                <a:lnTo>
                  <a:pt x="7862777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912" r="-912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372653"/>
            <a:ext cx="1470193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VIRTUAL ANATOMY TABLE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5483353" y="3205800"/>
            <a:ext cx="1775947" cy="1775947"/>
          </a:xfrm>
          <a:custGeom>
            <a:avLst/>
            <a:gdLst/>
            <a:ahLst/>
            <a:cxnLst/>
            <a:rect l="l" t="t" r="r" b="b"/>
            <a:pathLst>
              <a:path w="1775947" h="1775947">
                <a:moveTo>
                  <a:pt x="0" y="0"/>
                </a:moveTo>
                <a:lnTo>
                  <a:pt x="1775947" y="0"/>
                </a:lnTo>
                <a:lnTo>
                  <a:pt x="1775947" y="1775947"/>
                </a:lnTo>
                <a:lnTo>
                  <a:pt x="0" y="17759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028700" y="3205800"/>
            <a:ext cx="9009191" cy="6004661"/>
          </a:xfrm>
          <a:custGeom>
            <a:avLst/>
            <a:gdLst/>
            <a:ahLst/>
            <a:cxnLst/>
            <a:rect l="l" t="t" r="r" b="b"/>
            <a:pathLst>
              <a:path w="9009191" h="6004661">
                <a:moveTo>
                  <a:pt x="0" y="0"/>
                </a:moveTo>
                <a:lnTo>
                  <a:pt x="9009191" y="0"/>
                </a:lnTo>
                <a:lnTo>
                  <a:pt x="9009191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0500716" y="3181880"/>
            <a:ext cx="4767095" cy="6052500"/>
          </a:xfrm>
          <a:custGeom>
            <a:avLst/>
            <a:gdLst/>
            <a:ahLst/>
            <a:cxnLst/>
            <a:rect l="l" t="t" r="r" b="b"/>
            <a:pathLst>
              <a:path w="4767095" h="6052500">
                <a:moveTo>
                  <a:pt x="0" y="0"/>
                </a:moveTo>
                <a:lnTo>
                  <a:pt x="4767095" y="0"/>
                </a:lnTo>
                <a:lnTo>
                  <a:pt x="4767095" y="6052500"/>
                </a:lnTo>
                <a:lnTo>
                  <a:pt x="0" y="605250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1372653"/>
            <a:ext cx="1470193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VIRTUAL REALITY </a:t>
            </a:r>
          </a:p>
        </p:txBody>
      </p:sp>
      <p:sp>
        <p:nvSpPr>
          <p:cNvPr id="8" name="Freeform 8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3253639"/>
            <a:ext cx="8001266" cy="6004661"/>
          </a:xfrm>
          <a:custGeom>
            <a:avLst/>
            <a:gdLst/>
            <a:ahLst/>
            <a:cxnLst/>
            <a:rect l="l" t="t" r="r" b="b"/>
            <a:pathLst>
              <a:path w="8001266" h="6004661">
                <a:moveTo>
                  <a:pt x="0" y="0"/>
                </a:moveTo>
                <a:lnTo>
                  <a:pt x="8001266" y="0"/>
                </a:lnTo>
                <a:lnTo>
                  <a:pt x="8001266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78400" y="3253639"/>
            <a:ext cx="7680900" cy="6004661"/>
          </a:xfrm>
          <a:custGeom>
            <a:avLst/>
            <a:gdLst/>
            <a:ahLst/>
            <a:cxnLst/>
            <a:rect l="l" t="t" r="r" b="b"/>
            <a:pathLst>
              <a:path w="7680900" h="6004661">
                <a:moveTo>
                  <a:pt x="0" y="0"/>
                </a:moveTo>
                <a:lnTo>
                  <a:pt x="7680900" y="0"/>
                </a:lnTo>
                <a:lnTo>
                  <a:pt x="7680900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372653"/>
            <a:ext cx="1470193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PLASTINATED HUMAN BODIES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3344447"/>
            <a:ext cx="16230600" cy="2646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Individual study plans </a:t>
            </a:r>
          </a:p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Excursions in various hospital departments </a:t>
            </a:r>
          </a:p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Trainings and Internships at the Liberec Regional Hospital </a:t>
            </a:r>
          </a:p>
          <a:p>
            <a:pPr>
              <a:lnSpc>
                <a:spcPts val="5320"/>
              </a:lnSpc>
            </a:pPr>
            <a:endParaRPr lang="en-US" sz="380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5" name="Freeform 5"/>
          <p:cNvSpPr/>
          <p:nvPr/>
        </p:nvSpPr>
        <p:spPr>
          <a:xfrm>
            <a:off x="1340094" y="6466424"/>
            <a:ext cx="2906487" cy="3062390"/>
          </a:xfrm>
          <a:custGeom>
            <a:avLst/>
            <a:gdLst/>
            <a:ahLst/>
            <a:cxnLst/>
            <a:rect l="l" t="t" r="r" b="b"/>
            <a:pathLst>
              <a:path w="2906487" h="3062390">
                <a:moveTo>
                  <a:pt x="0" y="0"/>
                </a:moveTo>
                <a:lnTo>
                  <a:pt x="2906487" y="0"/>
                </a:lnTo>
                <a:lnTo>
                  <a:pt x="2906487" y="3062390"/>
                </a:lnTo>
                <a:lnTo>
                  <a:pt x="0" y="306239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373605"/>
            <a:ext cx="15466268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FOR EXCHANGE STUDENTS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1373605"/>
            <a:ext cx="15466268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RESEARCH AREAS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333994"/>
            <a:ext cx="16230600" cy="398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Smart Assistive Systems for Healthcare and Physiotherapy</a:t>
            </a:r>
          </a:p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Sensor Systems Monitoring Vital Signs </a:t>
            </a:r>
          </a:p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Analysis of Bone Mineral Density</a:t>
            </a:r>
          </a:p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Survey of Healthcare Associated Infections</a:t>
            </a:r>
          </a:p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New Nanomaterials Development and Testing</a:t>
            </a:r>
          </a:p>
          <a:p>
            <a:pPr>
              <a:lnSpc>
                <a:spcPts val="5320"/>
              </a:lnSpc>
            </a:pPr>
            <a:endParaRPr lang="en-US" sz="3800">
              <a:solidFill>
                <a:srgbClr val="000000"/>
              </a:solidFill>
              <a:latin typeface="Open Sans"/>
            </a:endParaRPr>
          </a:p>
        </p:txBody>
      </p:sp>
      <p:sp>
        <p:nvSpPr>
          <p:cNvPr id="6" name="Freeform 6"/>
          <p:cNvSpPr/>
          <p:nvPr/>
        </p:nvSpPr>
        <p:spPr>
          <a:xfrm>
            <a:off x="669209" y="9823378"/>
            <a:ext cx="3287179" cy="358547"/>
          </a:xfrm>
          <a:custGeom>
            <a:avLst/>
            <a:gdLst/>
            <a:ahLst/>
            <a:cxnLst/>
            <a:rect l="l" t="t" r="r" b="b"/>
            <a:pathLst>
              <a:path w="3287179" h="358547">
                <a:moveTo>
                  <a:pt x="0" y="0"/>
                </a:moveTo>
                <a:lnTo>
                  <a:pt x="3287179" y="0"/>
                </a:lnTo>
                <a:lnTo>
                  <a:pt x="3287179" y="358546"/>
                </a:lnTo>
                <a:lnTo>
                  <a:pt x="0" y="3585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359176"/>
            <a:ext cx="16230600" cy="1879678"/>
            <a:chOff x="0" y="0"/>
            <a:chExt cx="5490351" cy="63584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35842"/>
            </a:xfrm>
            <a:custGeom>
              <a:avLst/>
              <a:gdLst/>
              <a:ahLst/>
              <a:cxnLst/>
              <a:rect l="l" t="t" r="r" b="b"/>
              <a:pathLst>
                <a:path w="5490351" h="635842">
                  <a:moveTo>
                    <a:pt x="0" y="0"/>
                  </a:moveTo>
                  <a:lnTo>
                    <a:pt x="5490351" y="0"/>
                  </a:lnTo>
                  <a:lnTo>
                    <a:pt x="5490351" y="635842"/>
                  </a:lnTo>
                  <a:lnTo>
                    <a:pt x="0" y="635842"/>
                  </a:lnTo>
                  <a:close/>
                </a:path>
              </a:pathLst>
            </a:custGeom>
            <a:solidFill>
              <a:srgbClr val="FFFFFF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54591" y="7005362"/>
            <a:ext cx="10363200" cy="2423638"/>
          </a:xfrm>
          <a:custGeom>
            <a:avLst/>
            <a:gdLst/>
            <a:ahLst/>
            <a:cxnLst/>
            <a:rect l="l" t="t" r="r" b="b"/>
            <a:pathLst>
              <a:path w="10546735" h="2423639">
                <a:moveTo>
                  <a:pt x="0" y="0"/>
                </a:moveTo>
                <a:lnTo>
                  <a:pt x="10546735" y="0"/>
                </a:lnTo>
                <a:lnTo>
                  <a:pt x="10546735" y="2423639"/>
                </a:lnTo>
                <a:lnTo>
                  <a:pt x="0" y="2423639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4136" b="-25933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2286479"/>
            <a:ext cx="14483459" cy="4405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66231" lvl="1" indent="-383115">
              <a:lnSpc>
                <a:spcPts val="4968"/>
              </a:lnSpc>
              <a:buFont typeface="Arial"/>
              <a:buChar char="•"/>
            </a:pPr>
            <a:r>
              <a:rPr lang="en-US" sz="3549">
                <a:solidFill>
                  <a:srgbClr val="000000"/>
                </a:solidFill>
                <a:latin typeface="Open Sans"/>
              </a:rPr>
              <a:t>Established in 1953 and </a:t>
            </a:r>
            <a:r>
              <a:rPr lang="en-US" sz="3549">
                <a:solidFill>
                  <a:srgbClr val="000000"/>
                </a:solidFill>
                <a:latin typeface="Open Sans Bold"/>
              </a:rPr>
              <a:t>celebrats 70 years</a:t>
            </a:r>
            <a:r>
              <a:rPr lang="en-US" sz="3549">
                <a:solidFill>
                  <a:srgbClr val="000000"/>
                </a:solidFill>
                <a:latin typeface="Open Sans"/>
              </a:rPr>
              <a:t> in 2023</a:t>
            </a:r>
          </a:p>
          <a:p>
            <a:pPr marL="766231" lvl="1" indent="-383115">
              <a:lnSpc>
                <a:spcPts val="4968"/>
              </a:lnSpc>
              <a:buFont typeface="Arial"/>
              <a:buChar char="•"/>
            </a:pPr>
            <a:r>
              <a:rPr lang="en-US" sz="3549">
                <a:solidFill>
                  <a:srgbClr val="000000"/>
                </a:solidFill>
                <a:latin typeface="Open Sans Bold"/>
              </a:rPr>
              <a:t>Bachelor, Master and Ph.D.</a:t>
            </a:r>
            <a:r>
              <a:rPr lang="en-US" sz="3549">
                <a:solidFill>
                  <a:srgbClr val="000000"/>
                </a:solidFill>
                <a:latin typeface="Open Sans"/>
              </a:rPr>
              <a:t> study programmes</a:t>
            </a:r>
          </a:p>
          <a:p>
            <a:pPr marL="766231" lvl="1" indent="-383115">
              <a:lnSpc>
                <a:spcPts val="4968"/>
              </a:lnSpc>
              <a:buFont typeface="Arial"/>
              <a:buChar char="•"/>
            </a:pPr>
            <a:r>
              <a:rPr lang="en-US" sz="3549">
                <a:solidFill>
                  <a:srgbClr val="000000"/>
                </a:solidFill>
                <a:latin typeface="Open Sans"/>
              </a:rPr>
              <a:t>Public-financed, research-oriented university</a:t>
            </a:r>
          </a:p>
          <a:p>
            <a:pPr marL="766231" lvl="1" indent="-383115">
              <a:lnSpc>
                <a:spcPts val="4968"/>
              </a:lnSpc>
              <a:buFont typeface="Arial"/>
              <a:buChar char="•"/>
            </a:pPr>
            <a:r>
              <a:rPr lang="en-US" sz="3549">
                <a:solidFill>
                  <a:srgbClr val="000000"/>
                </a:solidFill>
                <a:latin typeface="Open Sans"/>
              </a:rPr>
              <a:t>Medium-sized university with </a:t>
            </a:r>
            <a:r>
              <a:rPr lang="en-US" sz="3549">
                <a:solidFill>
                  <a:srgbClr val="000000"/>
                </a:solidFill>
                <a:latin typeface="Open Sans Bold"/>
              </a:rPr>
              <a:t>over 1,300 employees</a:t>
            </a:r>
          </a:p>
          <a:p>
            <a:pPr marL="766231" lvl="1" indent="-383115">
              <a:lnSpc>
                <a:spcPts val="4968"/>
              </a:lnSpc>
              <a:buFont typeface="Arial"/>
              <a:buChar char="•"/>
            </a:pPr>
            <a:r>
              <a:rPr lang="en-US" sz="3549">
                <a:solidFill>
                  <a:srgbClr val="000000"/>
                </a:solidFill>
                <a:latin typeface="Open Sans Bold"/>
              </a:rPr>
              <a:t>6,500 students</a:t>
            </a:r>
            <a:r>
              <a:rPr lang="en-US" sz="3549">
                <a:solidFill>
                  <a:srgbClr val="000000"/>
                </a:solidFill>
                <a:latin typeface="Open Sans"/>
              </a:rPr>
              <a:t> and 35,000 alumni</a:t>
            </a:r>
          </a:p>
          <a:p>
            <a:pPr marL="766231" lvl="1" indent="-383115">
              <a:lnSpc>
                <a:spcPts val="4968"/>
              </a:lnSpc>
              <a:buFont typeface="Arial"/>
              <a:buChar char="•"/>
            </a:pPr>
            <a:r>
              <a:rPr lang="en-US" sz="3549">
                <a:solidFill>
                  <a:srgbClr val="000000"/>
                </a:solidFill>
                <a:latin typeface="Open Sans Bold"/>
              </a:rPr>
              <a:t>12 % international students from 40+ countries</a:t>
            </a:r>
          </a:p>
          <a:p>
            <a:pPr>
              <a:lnSpc>
                <a:spcPts val="4968"/>
              </a:lnSpc>
            </a:pPr>
            <a:endParaRPr lang="en-US" sz="3549">
              <a:solidFill>
                <a:srgbClr val="000000"/>
              </a:solidFill>
              <a:latin typeface="Open Sans Bold"/>
            </a:endParaRPr>
          </a:p>
        </p:txBody>
      </p:sp>
      <p:sp>
        <p:nvSpPr>
          <p:cNvPr id="7" name="Freeform 7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3291" b="-165157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419417"/>
            <a:ext cx="16230600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11B8C7"/>
                </a:solidFill>
                <a:latin typeface="Open Sans Bold"/>
              </a:rPr>
              <a:t>TECHNICAL UNIVERSITY OF LIBEREC</a:t>
            </a:r>
          </a:p>
        </p:txBody>
      </p:sp>
      <p:pic>
        <p:nvPicPr>
          <p:cNvPr id="9" name="Obrázek 8">
            <a:extLst>
              <a:ext uri="{FF2B5EF4-FFF2-40B4-BE49-F238E27FC236}">
                <a16:creationId xmlns:a16="http://schemas.microsoft.com/office/drawing/2014/main" id="{6549E139-1131-458C-84AB-E7814730B40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87085" y="7005361"/>
            <a:ext cx="7831154" cy="2423639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3253639"/>
            <a:ext cx="8001266" cy="6004661"/>
          </a:xfrm>
          <a:custGeom>
            <a:avLst/>
            <a:gdLst/>
            <a:ahLst/>
            <a:cxnLst/>
            <a:rect l="l" t="t" r="r" b="b"/>
            <a:pathLst>
              <a:path w="8001266" h="6004661">
                <a:moveTo>
                  <a:pt x="0" y="0"/>
                </a:moveTo>
                <a:lnTo>
                  <a:pt x="8001266" y="0"/>
                </a:lnTo>
                <a:lnTo>
                  <a:pt x="8001266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6701" r="-6701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578400" y="3253639"/>
            <a:ext cx="7680900" cy="6004661"/>
          </a:xfrm>
          <a:custGeom>
            <a:avLst/>
            <a:gdLst/>
            <a:ahLst/>
            <a:cxnLst/>
            <a:rect l="l" t="t" r="r" b="b"/>
            <a:pathLst>
              <a:path w="7680900" h="6004661">
                <a:moveTo>
                  <a:pt x="0" y="0"/>
                </a:moveTo>
                <a:lnTo>
                  <a:pt x="7680900" y="0"/>
                </a:lnTo>
                <a:lnTo>
                  <a:pt x="7680900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8669" r="-8669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1373605"/>
            <a:ext cx="15466268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LIBEREC</a:t>
            </a:r>
          </a:p>
        </p:txBody>
      </p:sp>
      <p:sp>
        <p:nvSpPr>
          <p:cNvPr id="7" name="Freeform 7"/>
          <p:cNvSpPr/>
          <p:nvPr/>
        </p:nvSpPr>
        <p:spPr>
          <a:xfrm>
            <a:off x="0" y="9572625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775229" y="3061556"/>
            <a:ext cx="4737543" cy="4737543"/>
          </a:xfrm>
          <a:custGeom>
            <a:avLst/>
            <a:gdLst/>
            <a:ahLst/>
            <a:cxnLst/>
            <a:rect l="l" t="t" r="r" b="b"/>
            <a:pathLst>
              <a:path w="4737543" h="4737543">
                <a:moveTo>
                  <a:pt x="0" y="0"/>
                </a:moveTo>
                <a:lnTo>
                  <a:pt x="4737542" y="0"/>
                </a:lnTo>
                <a:lnTo>
                  <a:pt x="4737542" y="4737543"/>
                </a:lnTo>
                <a:lnTo>
                  <a:pt x="0" y="473754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12662226" y="3072898"/>
            <a:ext cx="4726202" cy="4726202"/>
          </a:xfrm>
          <a:custGeom>
            <a:avLst/>
            <a:gdLst/>
            <a:ahLst/>
            <a:cxnLst/>
            <a:rect l="l" t="t" r="r" b="b"/>
            <a:pathLst>
              <a:path w="4726202" h="4726202">
                <a:moveTo>
                  <a:pt x="0" y="0"/>
                </a:moveTo>
                <a:lnTo>
                  <a:pt x="4726202" y="0"/>
                </a:lnTo>
                <a:lnTo>
                  <a:pt x="4726202" y="4726201"/>
                </a:lnTo>
                <a:lnTo>
                  <a:pt x="0" y="472620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28700" y="3061556"/>
            <a:ext cx="4709838" cy="4737543"/>
          </a:xfrm>
          <a:custGeom>
            <a:avLst/>
            <a:gdLst/>
            <a:ahLst/>
            <a:cxnLst/>
            <a:rect l="l" t="t" r="r" b="b"/>
            <a:pathLst>
              <a:path w="4709838" h="4737543">
                <a:moveTo>
                  <a:pt x="0" y="0"/>
                </a:moveTo>
                <a:lnTo>
                  <a:pt x="4709838" y="0"/>
                </a:lnTo>
                <a:lnTo>
                  <a:pt x="4709838" y="4737543"/>
                </a:lnTo>
                <a:lnTo>
                  <a:pt x="0" y="4737543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3291" b="-165157"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028700" y="2255653"/>
            <a:ext cx="4602361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11B8C7"/>
                </a:solidFill>
                <a:latin typeface="Open Sans Extra Bold"/>
              </a:rPr>
              <a:t>www.fzs.tul.cz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842820" y="2244311"/>
            <a:ext cx="4602361" cy="8172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719"/>
              </a:lnSpc>
            </a:pPr>
            <a:r>
              <a:rPr lang="en-US" sz="4800">
                <a:solidFill>
                  <a:srgbClr val="AF26A5"/>
                </a:solidFill>
                <a:latin typeface="Open Sans Extra Bold"/>
              </a:rPr>
              <a:t>@fzs.tul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2726790" y="1682248"/>
            <a:ext cx="4597074" cy="12515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040"/>
              </a:lnSpc>
            </a:pPr>
            <a:r>
              <a:rPr lang="en-US" sz="3600">
                <a:solidFill>
                  <a:srgbClr val="004AAD"/>
                </a:solidFill>
                <a:latin typeface="Open Sans Extra Bold"/>
              </a:rPr>
              <a:t>Faculty of </a:t>
            </a:r>
          </a:p>
          <a:p>
            <a:pPr>
              <a:lnSpc>
                <a:spcPts val="5040"/>
              </a:lnSpc>
            </a:pPr>
            <a:r>
              <a:rPr lang="en-US" sz="3600">
                <a:solidFill>
                  <a:srgbClr val="004AAD"/>
                </a:solidFill>
                <a:latin typeface="Open Sans Extra Bold"/>
              </a:rPr>
              <a:t>Health Studies TUL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028700" y="1880089"/>
            <a:ext cx="13644972" cy="77910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950"/>
              </a:lnSpc>
            </a:pPr>
            <a:r>
              <a:rPr lang="en-US" sz="3500" dirty="0">
                <a:solidFill>
                  <a:srgbClr val="11B8C7"/>
                </a:solidFill>
                <a:latin typeface="Open Sans"/>
              </a:rPr>
              <a:t>Faculty of Health Studies</a:t>
            </a:r>
            <a:endParaRPr lang="en-US" sz="3500" dirty="0">
              <a:solidFill>
                <a:srgbClr val="11B8C7"/>
              </a:solidFill>
              <a:latin typeface="Open Sans"/>
              <a:hlinkClick r:id="rId2" tooltip="https://www.tul.cz/en/university/fzs/"/>
            </a:endParaRPr>
          </a:p>
          <a:p>
            <a:pPr>
              <a:lnSpc>
                <a:spcPts val="5950"/>
              </a:lnSpc>
            </a:pPr>
            <a:r>
              <a:rPr lang="en-US" sz="3500" dirty="0">
                <a:solidFill>
                  <a:srgbClr val="737373"/>
                </a:solidFill>
                <a:latin typeface="Open Sans"/>
              </a:rPr>
              <a:t>Faculty of Mechanical Engineering</a:t>
            </a:r>
            <a:endParaRPr lang="en-US" sz="3500" dirty="0">
              <a:solidFill>
                <a:srgbClr val="737373"/>
              </a:solidFill>
              <a:latin typeface="Open Sans"/>
              <a:hlinkClick r:id="rId3" tooltip="https://www.tul.cz/en/university/fs/"/>
            </a:endParaRPr>
          </a:p>
          <a:p>
            <a:pPr>
              <a:lnSpc>
                <a:spcPts val="5950"/>
              </a:lnSpc>
            </a:pPr>
            <a:r>
              <a:rPr lang="en-US" sz="3500" dirty="0">
                <a:solidFill>
                  <a:srgbClr val="FFBD59"/>
                </a:solidFill>
                <a:latin typeface="Open Sans"/>
              </a:rPr>
              <a:t>Faculty of Textile Engineering</a:t>
            </a:r>
            <a:endParaRPr lang="en-US" sz="3500" dirty="0">
              <a:solidFill>
                <a:srgbClr val="FFBD59"/>
              </a:solidFill>
              <a:latin typeface="Open Sans"/>
              <a:hlinkClick r:id="rId4" tooltip="https://www.tul.cz/en/university/ft/"/>
            </a:endParaRPr>
          </a:p>
          <a:p>
            <a:pPr>
              <a:lnSpc>
                <a:spcPts val="5950"/>
              </a:lnSpc>
            </a:pPr>
            <a:r>
              <a:rPr lang="en-US" sz="3500" dirty="0">
                <a:solidFill>
                  <a:srgbClr val="004AAD"/>
                </a:solidFill>
                <a:latin typeface="Open Sans"/>
              </a:rPr>
              <a:t>Faculty of Science-Humanities and Education</a:t>
            </a:r>
            <a:endParaRPr lang="en-US" sz="3500" dirty="0">
              <a:solidFill>
                <a:srgbClr val="004AAD"/>
              </a:solidFill>
              <a:latin typeface="Open Sans"/>
              <a:hlinkClick r:id="rId5" tooltip="https://www.tul.cz/en/university/fp/"/>
            </a:endParaRPr>
          </a:p>
          <a:p>
            <a:pPr>
              <a:lnSpc>
                <a:spcPts val="5950"/>
              </a:lnSpc>
            </a:pPr>
            <a:r>
              <a:rPr lang="en-US" sz="3500" dirty="0">
                <a:solidFill>
                  <a:srgbClr val="7ED957"/>
                </a:solidFill>
                <a:latin typeface="Open Sans"/>
              </a:rPr>
              <a:t>Faculty of Economics</a:t>
            </a:r>
            <a:endParaRPr lang="en-US" sz="3500" dirty="0">
              <a:solidFill>
                <a:srgbClr val="7ED957"/>
              </a:solidFill>
              <a:latin typeface="Open Sans"/>
              <a:hlinkClick r:id="rId6" tooltip="https://www.tul.cz/en/university/ef/"/>
            </a:endParaRPr>
          </a:p>
          <a:p>
            <a:pPr>
              <a:lnSpc>
                <a:spcPts val="5950"/>
              </a:lnSpc>
            </a:pPr>
            <a:r>
              <a:rPr lang="en-US" sz="3500" dirty="0">
                <a:solidFill>
                  <a:srgbClr val="8C52FF"/>
                </a:solidFill>
                <a:latin typeface="Open Sans"/>
              </a:rPr>
              <a:t>Faculty of Arts and Architecture</a:t>
            </a:r>
            <a:endParaRPr lang="en-US" sz="3500" dirty="0">
              <a:solidFill>
                <a:srgbClr val="8C52FF"/>
              </a:solidFill>
              <a:latin typeface="Open Sans"/>
              <a:hlinkClick r:id="rId7" tooltip="https://www.tul.cz/en/university/fua/"/>
            </a:endParaRPr>
          </a:p>
          <a:p>
            <a:pPr>
              <a:lnSpc>
                <a:spcPts val="5950"/>
              </a:lnSpc>
            </a:pPr>
            <a:r>
              <a:rPr lang="en-US" sz="3500" dirty="0">
                <a:solidFill>
                  <a:srgbClr val="FF914D"/>
                </a:solidFill>
                <a:latin typeface="Open Sans"/>
              </a:rPr>
              <a:t>Faculty of Mechatronics Informatics and Inter-Disciplinary Studies</a:t>
            </a:r>
            <a:endParaRPr lang="en-US" sz="3500" dirty="0">
              <a:solidFill>
                <a:srgbClr val="FF914D"/>
              </a:solidFill>
              <a:latin typeface="Open Sans"/>
              <a:hlinkClick r:id="rId8" tooltip="https://www.tul.cz/en/university/fm/"/>
            </a:endParaRPr>
          </a:p>
          <a:p>
            <a:pPr>
              <a:lnSpc>
                <a:spcPts val="5950"/>
              </a:lnSpc>
            </a:pPr>
            <a:r>
              <a:rPr lang="en-US" sz="3500" dirty="0">
                <a:solidFill>
                  <a:srgbClr val="FF5757"/>
                </a:solidFill>
                <a:latin typeface="Open Sans"/>
              </a:rPr>
              <a:t>Institute for Nanomaterials, Advanced Technologies and Innovation</a:t>
            </a:r>
          </a:p>
          <a:p>
            <a:pPr>
              <a:lnSpc>
                <a:spcPts val="7820"/>
              </a:lnSpc>
            </a:pPr>
            <a:endParaRPr lang="en-US" sz="3500" dirty="0">
              <a:solidFill>
                <a:srgbClr val="FF5757"/>
              </a:solidFill>
              <a:latin typeface="Open Sans"/>
              <a:hlinkClick r:id="rId9" tooltip="https://www.tul.cz/en/university/cxi/"/>
            </a:endParaRPr>
          </a:p>
        </p:txBody>
      </p:sp>
      <p:sp>
        <p:nvSpPr>
          <p:cNvPr id="3" name="Freeform 3"/>
          <p:cNvSpPr/>
          <p:nvPr/>
        </p:nvSpPr>
        <p:spPr>
          <a:xfrm>
            <a:off x="15019870" y="3782005"/>
            <a:ext cx="3268130" cy="2184920"/>
          </a:xfrm>
          <a:custGeom>
            <a:avLst/>
            <a:gdLst/>
            <a:ahLst/>
            <a:cxnLst/>
            <a:rect l="l" t="t" r="r" b="b"/>
            <a:pathLst>
              <a:path w="3268130" h="2184920">
                <a:moveTo>
                  <a:pt x="0" y="0"/>
                </a:moveTo>
                <a:lnTo>
                  <a:pt x="3268130" y="0"/>
                </a:lnTo>
                <a:lnTo>
                  <a:pt x="3268130" y="2184919"/>
                </a:lnTo>
                <a:lnTo>
                  <a:pt x="0" y="218491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-3938" r="-3938" b="-743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019870" y="1677741"/>
            <a:ext cx="3268130" cy="2104263"/>
          </a:xfrm>
          <a:custGeom>
            <a:avLst/>
            <a:gdLst/>
            <a:ahLst/>
            <a:cxnLst/>
            <a:rect l="l" t="t" r="r" b="b"/>
            <a:pathLst>
              <a:path w="3268130" h="2104263">
                <a:moveTo>
                  <a:pt x="0" y="0"/>
                </a:moveTo>
                <a:lnTo>
                  <a:pt x="3268130" y="0"/>
                </a:lnTo>
                <a:lnTo>
                  <a:pt x="3268130" y="2104264"/>
                </a:lnTo>
                <a:lnTo>
                  <a:pt x="0" y="2104264"/>
                </a:lnTo>
                <a:lnTo>
                  <a:pt x="0" y="0"/>
                </a:lnTo>
                <a:close/>
              </a:path>
            </a:pathLst>
          </a:custGeom>
          <a:blipFill>
            <a:blip r:embed="rId11"/>
            <a:stretch>
              <a:fillRect t="-11444" b="-11444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019870" y="5966924"/>
            <a:ext cx="3268130" cy="1995581"/>
          </a:xfrm>
          <a:custGeom>
            <a:avLst/>
            <a:gdLst/>
            <a:ahLst/>
            <a:cxnLst/>
            <a:rect l="l" t="t" r="r" b="b"/>
            <a:pathLst>
              <a:path w="3268130" h="1995581">
                <a:moveTo>
                  <a:pt x="0" y="0"/>
                </a:moveTo>
                <a:lnTo>
                  <a:pt x="3268130" y="0"/>
                </a:lnTo>
                <a:lnTo>
                  <a:pt x="3268130" y="1995581"/>
                </a:lnTo>
                <a:lnTo>
                  <a:pt x="0" y="1995581"/>
                </a:lnTo>
                <a:lnTo>
                  <a:pt x="0" y="0"/>
                </a:lnTo>
                <a:close/>
              </a:path>
            </a:pathLst>
          </a:custGeom>
          <a:blipFill>
            <a:blip r:embed="rId12"/>
            <a:stretch>
              <a:fillRect b="-9178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5019870" y="7962505"/>
            <a:ext cx="3268130" cy="1954852"/>
          </a:xfrm>
          <a:custGeom>
            <a:avLst/>
            <a:gdLst/>
            <a:ahLst/>
            <a:cxnLst/>
            <a:rect l="l" t="t" r="r" b="b"/>
            <a:pathLst>
              <a:path w="3268130" h="1954852">
                <a:moveTo>
                  <a:pt x="0" y="0"/>
                </a:moveTo>
                <a:lnTo>
                  <a:pt x="3268130" y="0"/>
                </a:lnTo>
                <a:lnTo>
                  <a:pt x="3268130" y="1954851"/>
                </a:lnTo>
                <a:lnTo>
                  <a:pt x="0" y="1954851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-10658" r="-10658"/>
            </a:stretch>
          </a:blipFill>
        </p:spPr>
      </p:sp>
      <p:sp>
        <p:nvSpPr>
          <p:cNvPr id="7" name="Freeform 7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t="-163291" b="-165157"/>
            </a:stretch>
          </a:blipFill>
        </p:spPr>
      </p:sp>
      <p:sp>
        <p:nvSpPr>
          <p:cNvPr id="8" name="TextBox 8"/>
          <p:cNvSpPr txBox="1"/>
          <p:nvPr/>
        </p:nvSpPr>
        <p:spPr>
          <a:xfrm>
            <a:off x="1028700" y="405592"/>
            <a:ext cx="16230600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  <a:spcBef>
                <a:spcPct val="0"/>
              </a:spcBef>
            </a:pPr>
            <a:r>
              <a:rPr lang="en-US" sz="6399">
                <a:solidFill>
                  <a:srgbClr val="11B8C7"/>
                </a:solidFill>
                <a:latin typeface="Open Sans Bold"/>
              </a:rPr>
              <a:t>TECHNICAL UNIVERSITY OF LIBEREC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2B0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028700" y="3386131"/>
            <a:ext cx="7963325" cy="5789114"/>
          </a:xfrm>
          <a:custGeom>
            <a:avLst/>
            <a:gdLst/>
            <a:ahLst/>
            <a:cxnLst/>
            <a:rect l="l" t="t" r="r" b="b"/>
            <a:pathLst>
              <a:path w="7963325" h="5789114">
                <a:moveTo>
                  <a:pt x="0" y="0"/>
                </a:moveTo>
                <a:lnTo>
                  <a:pt x="7963325" y="0"/>
                </a:lnTo>
                <a:lnTo>
                  <a:pt x="7963325" y="5789114"/>
                </a:lnTo>
                <a:lnTo>
                  <a:pt x="0" y="578911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073" r="-2073" b="-7357"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9309302" y="3386131"/>
            <a:ext cx="7949998" cy="5789114"/>
          </a:xfrm>
          <a:custGeom>
            <a:avLst/>
            <a:gdLst/>
            <a:ahLst/>
            <a:cxnLst/>
            <a:rect l="l" t="t" r="r" b="b"/>
            <a:pathLst>
              <a:path w="7949998" h="5789114">
                <a:moveTo>
                  <a:pt x="0" y="0"/>
                </a:moveTo>
                <a:lnTo>
                  <a:pt x="7949998" y="0"/>
                </a:lnTo>
                <a:lnTo>
                  <a:pt x="7949998" y="5789114"/>
                </a:lnTo>
                <a:lnTo>
                  <a:pt x="0" y="578911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2635" r="-2635" b="-8364"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0"/>
            <a:ext cx="15573248" cy="2669684"/>
          </a:xfrm>
          <a:custGeom>
            <a:avLst/>
            <a:gdLst/>
            <a:ahLst/>
            <a:cxnLst/>
            <a:rect l="l" t="t" r="r" b="b"/>
            <a:pathLst>
              <a:path w="15573248" h="2669684">
                <a:moveTo>
                  <a:pt x="0" y="0"/>
                </a:moveTo>
                <a:lnTo>
                  <a:pt x="15573248" y="0"/>
                </a:lnTo>
                <a:lnTo>
                  <a:pt x="15573248" y="2669684"/>
                </a:lnTo>
                <a:lnTo>
                  <a:pt x="0" y="266968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1470" t="-129298" b="-13646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5767715" y="16979"/>
            <a:ext cx="2520285" cy="2392575"/>
          </a:xfrm>
          <a:custGeom>
            <a:avLst/>
            <a:gdLst/>
            <a:ahLst/>
            <a:cxnLst/>
            <a:rect l="l" t="t" r="r" b="b"/>
            <a:pathLst>
              <a:path w="2520285" h="2392575">
                <a:moveTo>
                  <a:pt x="0" y="0"/>
                </a:moveTo>
                <a:lnTo>
                  <a:pt x="2520285" y="0"/>
                </a:lnTo>
                <a:lnTo>
                  <a:pt x="2520285" y="2392575"/>
                </a:lnTo>
                <a:lnTo>
                  <a:pt x="0" y="23925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52604" t="-11930" r="-52856" b="-9809"/>
            </a:stretch>
          </a:blipFill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12828"/>
            <a:chOff x="0" y="0"/>
            <a:chExt cx="5490351" cy="6470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7055"/>
            </a:xfrm>
            <a:custGeom>
              <a:avLst/>
              <a:gdLst/>
              <a:ahLst/>
              <a:cxnLst/>
              <a:rect l="l" t="t" r="r" b="b"/>
              <a:pathLst>
                <a:path w="5490351" h="647055">
                  <a:moveTo>
                    <a:pt x="0" y="0"/>
                  </a:moveTo>
                  <a:lnTo>
                    <a:pt x="5490351" y="0"/>
                  </a:lnTo>
                  <a:lnTo>
                    <a:pt x="5490351" y="647055"/>
                  </a:lnTo>
                  <a:lnTo>
                    <a:pt x="0" y="647055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TextBox 4"/>
          <p:cNvSpPr txBox="1"/>
          <p:nvPr/>
        </p:nvSpPr>
        <p:spPr>
          <a:xfrm>
            <a:off x="1028700" y="1305029"/>
            <a:ext cx="14217834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80"/>
              </a:lnSpc>
            </a:pPr>
            <a:r>
              <a:rPr lang="en-US" sz="7200">
                <a:solidFill>
                  <a:srgbClr val="FFFFFF"/>
                </a:solidFill>
                <a:latin typeface="Open Sans Extra Bold"/>
              </a:rPr>
              <a:t> ABOUT US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1028700" y="3565637"/>
            <a:ext cx="16230600" cy="39801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21" lvl="1" indent="-410210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Over 400 students in 5 study programmes </a:t>
            </a:r>
          </a:p>
          <a:p>
            <a:pPr marL="820421" lvl="1" indent="-410210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Courses organized in cooperation with renown medical institutions and hospitals</a:t>
            </a:r>
          </a:p>
          <a:p>
            <a:pPr marL="820421" lvl="1" indent="-410210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Internships and training sessions with professionals from hospitals and emergency medical services</a:t>
            </a:r>
          </a:p>
          <a:p>
            <a:pPr marL="820421" lvl="1" indent="-410210" algn="l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Excellently equipped laboratories</a:t>
            </a:r>
          </a:p>
        </p:txBody>
      </p:sp>
      <p:sp>
        <p:nvSpPr>
          <p:cNvPr id="6" name="Freeform 6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12828"/>
            <a:chOff x="0" y="0"/>
            <a:chExt cx="5490351" cy="647055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7055"/>
            </a:xfrm>
            <a:custGeom>
              <a:avLst/>
              <a:gdLst/>
              <a:ahLst/>
              <a:cxnLst/>
              <a:rect l="l" t="t" r="r" b="b"/>
              <a:pathLst>
                <a:path w="5490351" h="647055">
                  <a:moveTo>
                    <a:pt x="0" y="0"/>
                  </a:moveTo>
                  <a:lnTo>
                    <a:pt x="5490351" y="0"/>
                  </a:lnTo>
                  <a:lnTo>
                    <a:pt x="5490351" y="647055"/>
                  </a:lnTo>
                  <a:lnTo>
                    <a:pt x="0" y="647055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163291" b="-165157"/>
            </a:stretch>
          </a:blipFill>
        </p:spPr>
      </p:sp>
      <p:graphicFrame>
        <p:nvGraphicFramePr>
          <p:cNvPr id="5" name="Table 5"/>
          <p:cNvGraphicFramePr>
            <a:graphicFrameLocks noGrp="1"/>
          </p:cNvGraphicFramePr>
          <p:nvPr/>
        </p:nvGraphicFramePr>
        <p:xfrm>
          <a:off x="1028700" y="3251934"/>
          <a:ext cx="12079531" cy="6295779"/>
        </p:xfrm>
        <a:graphic>
          <a:graphicData uri="http://schemas.openxmlformats.org/drawingml/2006/table">
            <a:tbl>
              <a:tblPr/>
              <a:tblGrid>
                <a:gridCol w="703200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475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111291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GENERAL NURSING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 marL="0" lvl="0" indent="0" algn="ctr">
                        <a:lnSpc>
                          <a:spcPts val="97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6999" u="none" strike="noStrike">
                          <a:solidFill>
                            <a:srgbClr val="11B8C7"/>
                          </a:solidFill>
                          <a:latin typeface="Open Sans"/>
                        </a:rPr>
                        <a:t>BSc.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291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PARAMEDIC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lvl="0" indent="0" algn="ctr">
                        <a:lnSpc>
                          <a:spcPts val="97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6999" u="none" strike="noStrike">
                          <a:solidFill>
                            <a:srgbClr val="11B8C7"/>
                          </a:solidFill>
                          <a:latin typeface="Open Sans"/>
                        </a:rPr>
                        <a:t>BSc.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1291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RADIOLOGICAL ASSISTANCE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lvl="0" indent="0" algn="ctr">
                        <a:lnSpc>
                          <a:spcPts val="97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6999" u="none" strike="noStrike">
                          <a:solidFill>
                            <a:srgbClr val="11B8C7"/>
                          </a:solidFill>
                          <a:latin typeface="Open Sans"/>
                        </a:rPr>
                        <a:t>BSc.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112912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BIOMEDICAL TECHNOLOGY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lvl="0" indent="0" algn="ctr">
                        <a:lnSpc>
                          <a:spcPts val="97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6999" u="none" strike="noStrike">
                          <a:solidFill>
                            <a:srgbClr val="11B8C7"/>
                          </a:solidFill>
                          <a:latin typeface="Open Sans"/>
                        </a:rPr>
                        <a:t>BSc.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44131">
                <a:tc>
                  <a:txBody>
                    <a:bodyPr/>
                    <a:lstStyle/>
                    <a:p>
                      <a:pPr marL="0" lvl="0" indent="0" algn="l">
                        <a:lnSpc>
                          <a:spcPts val="41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2999" u="none" strike="noStrike">
                          <a:solidFill>
                            <a:srgbClr val="000000"/>
                          </a:solidFill>
                          <a:latin typeface="Open Sans"/>
                        </a:rPr>
                        <a:t>BIOMEDICAL ENGINEERING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9799"/>
                        </a:lnSpc>
                        <a:spcBef>
                          <a:spcPct val="0"/>
                        </a:spcBef>
                        <a:defRPr/>
                      </a:pPr>
                      <a:r>
                        <a:rPr lang="en-US" sz="6999" u="none" strike="noStrike">
                          <a:solidFill>
                            <a:srgbClr val="11B8C7"/>
                          </a:solidFill>
                          <a:latin typeface="Open Sans"/>
                        </a:rPr>
                        <a:t>MSc.</a:t>
                      </a:r>
                      <a:endParaRPr lang="en-US" sz="1100"/>
                    </a:p>
                  </a:txBody>
                  <a:tcPr marL="190500" marR="190500" marT="190500" marB="190500" anchor="ctr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6"/>
          <p:cNvSpPr txBox="1"/>
          <p:nvPr/>
        </p:nvSpPr>
        <p:spPr>
          <a:xfrm>
            <a:off x="1028700" y="1305029"/>
            <a:ext cx="14217834" cy="12268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0080"/>
              </a:lnSpc>
            </a:pPr>
            <a:r>
              <a:rPr lang="en-US" sz="7200">
                <a:solidFill>
                  <a:srgbClr val="FFFFFF"/>
                </a:solidFill>
                <a:latin typeface="Open Sans Extra Bold"/>
              </a:rPr>
              <a:t> STUDY PROGRAMMES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3253639"/>
            <a:ext cx="8115300" cy="6004661"/>
          </a:xfrm>
          <a:custGeom>
            <a:avLst/>
            <a:gdLst/>
            <a:ahLst/>
            <a:cxnLst/>
            <a:rect l="l" t="t" r="r" b="b"/>
            <a:pathLst>
              <a:path w="8115300" h="6004661">
                <a:moveTo>
                  <a:pt x="0" y="0"/>
                </a:moveTo>
                <a:lnTo>
                  <a:pt x="8115300" y="0"/>
                </a:lnTo>
                <a:lnTo>
                  <a:pt x="8115300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2688" b="-408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76066" y="3253639"/>
            <a:ext cx="7883234" cy="6004661"/>
          </a:xfrm>
          <a:custGeom>
            <a:avLst/>
            <a:gdLst/>
            <a:ahLst/>
            <a:cxnLst/>
            <a:rect l="l" t="t" r="r" b="b"/>
            <a:pathLst>
              <a:path w="7883234" h="6004661">
                <a:moveTo>
                  <a:pt x="0" y="0"/>
                </a:moveTo>
                <a:lnTo>
                  <a:pt x="7883234" y="0"/>
                </a:lnTo>
                <a:lnTo>
                  <a:pt x="7883234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13261" t="-10736" r="-13261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5350924" y="1028700"/>
            <a:ext cx="1908376" cy="1908376"/>
            <a:chOff x="0" y="0"/>
            <a:chExt cx="19138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B6E4E9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700" y="1372653"/>
            <a:ext cx="1470193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GENERAL NURSING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664953" y="1492668"/>
            <a:ext cx="1280319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"/>
              </a:rPr>
              <a:t>BSc.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grpSp>
        <p:nvGrpSpPr>
          <p:cNvPr id="4" name="Group 4"/>
          <p:cNvGrpSpPr/>
          <p:nvPr/>
        </p:nvGrpSpPr>
        <p:grpSpPr>
          <a:xfrm>
            <a:off x="15350924" y="1028700"/>
            <a:ext cx="1908376" cy="1908376"/>
            <a:chOff x="0" y="0"/>
            <a:chExt cx="1913890" cy="1913890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B6E4E9"/>
            </a:solidFill>
          </p:spPr>
        </p:sp>
      </p:grpSp>
      <p:sp>
        <p:nvSpPr>
          <p:cNvPr id="6" name="Freeform 6"/>
          <p:cNvSpPr/>
          <p:nvPr/>
        </p:nvSpPr>
        <p:spPr>
          <a:xfrm>
            <a:off x="669209" y="9823378"/>
            <a:ext cx="3287179" cy="358547"/>
          </a:xfrm>
          <a:custGeom>
            <a:avLst/>
            <a:gdLst/>
            <a:ahLst/>
            <a:cxnLst/>
            <a:rect l="l" t="t" r="r" b="b"/>
            <a:pathLst>
              <a:path w="3287179" h="358547">
                <a:moveTo>
                  <a:pt x="0" y="0"/>
                </a:moveTo>
                <a:lnTo>
                  <a:pt x="3287179" y="0"/>
                </a:lnTo>
                <a:lnTo>
                  <a:pt x="3287179" y="358546"/>
                </a:lnTo>
                <a:lnTo>
                  <a:pt x="0" y="3585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28700" y="1372653"/>
            <a:ext cx="1470193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GENERAL NURSING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664953" y="1492668"/>
            <a:ext cx="1280319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"/>
              </a:rPr>
              <a:t>BSc.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3177439"/>
            <a:ext cx="16230600" cy="53136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2320 hours of </a:t>
            </a:r>
            <a:r>
              <a:rPr lang="en-US" sz="3800">
                <a:solidFill>
                  <a:srgbClr val="000000"/>
                </a:solidFill>
                <a:latin typeface="Open Sans Bold"/>
              </a:rPr>
              <a:t>hospital training</a:t>
            </a:r>
          </a:p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Cooperation with </a:t>
            </a:r>
            <a:r>
              <a:rPr lang="en-US" sz="3800">
                <a:solidFill>
                  <a:srgbClr val="000000"/>
                </a:solidFill>
                <a:latin typeface="Open Sans Bold"/>
              </a:rPr>
              <a:t>60+ medical institutions</a:t>
            </a:r>
          </a:p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The study is devoted to the </a:t>
            </a:r>
            <a:r>
              <a:rPr lang="en-US" sz="3800">
                <a:solidFill>
                  <a:srgbClr val="000000"/>
                </a:solidFill>
                <a:latin typeface="Open Sans Bold"/>
              </a:rPr>
              <a:t>applied fields</a:t>
            </a:r>
            <a:r>
              <a:rPr lang="en-US" sz="3800">
                <a:solidFill>
                  <a:srgbClr val="000000"/>
                </a:solidFill>
                <a:latin typeface="Open Sans"/>
              </a:rPr>
              <a:t> of surgery, internal medicine, paediatrics</a:t>
            </a:r>
          </a:p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Internships in the </a:t>
            </a:r>
            <a:r>
              <a:rPr lang="en-US" sz="3800">
                <a:solidFill>
                  <a:srgbClr val="000000"/>
                </a:solidFill>
                <a:latin typeface="Open Sans Bold"/>
              </a:rPr>
              <a:t>specialized departments </a:t>
            </a:r>
            <a:r>
              <a:rPr lang="en-US" sz="3800">
                <a:solidFill>
                  <a:srgbClr val="000000"/>
                </a:solidFill>
                <a:latin typeface="Open Sans"/>
              </a:rPr>
              <a:t>(proton centre, Institute of clinical and experimental medicine) part of the study</a:t>
            </a:r>
          </a:p>
          <a:p>
            <a:pPr marL="820427" lvl="1" indent="-410214">
              <a:lnSpc>
                <a:spcPts val="5320"/>
              </a:lnSpc>
              <a:buFont typeface="Arial"/>
              <a:buChar char="•"/>
            </a:pPr>
            <a:r>
              <a:rPr lang="en-US" sz="3800">
                <a:solidFill>
                  <a:srgbClr val="000000"/>
                </a:solidFill>
                <a:latin typeface="Open Sans"/>
              </a:rPr>
              <a:t>The theoretical part of the study is </a:t>
            </a:r>
            <a:r>
              <a:rPr lang="en-US" sz="3800">
                <a:solidFill>
                  <a:srgbClr val="000000"/>
                </a:solidFill>
                <a:latin typeface="Open Sans Bold"/>
              </a:rPr>
              <a:t>lectured by doctors and nurses</a:t>
            </a:r>
            <a:r>
              <a:rPr lang="en-US" sz="3800">
                <a:solidFill>
                  <a:srgbClr val="000000"/>
                </a:solidFill>
                <a:latin typeface="Open Sans"/>
              </a:rPr>
              <a:t> from the praxis</a:t>
            </a:r>
          </a:p>
        </p:txBody>
      </p:sp>
      <p:sp>
        <p:nvSpPr>
          <p:cNvPr id="10" name="Freeform 10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28700" y="1028700"/>
            <a:ext cx="16230600" cy="1908376"/>
            <a:chOff x="0" y="0"/>
            <a:chExt cx="5490351" cy="645549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5490351" cy="645549"/>
            </a:xfrm>
            <a:custGeom>
              <a:avLst/>
              <a:gdLst/>
              <a:ahLst/>
              <a:cxnLst/>
              <a:rect l="l" t="t" r="r" b="b"/>
              <a:pathLst>
                <a:path w="5490351" h="645549">
                  <a:moveTo>
                    <a:pt x="0" y="0"/>
                  </a:moveTo>
                  <a:lnTo>
                    <a:pt x="5490351" y="0"/>
                  </a:lnTo>
                  <a:lnTo>
                    <a:pt x="5490351" y="645549"/>
                  </a:lnTo>
                  <a:lnTo>
                    <a:pt x="0" y="645549"/>
                  </a:lnTo>
                  <a:close/>
                </a:path>
              </a:pathLst>
            </a:custGeom>
            <a:solidFill>
              <a:srgbClr val="11B8C7"/>
            </a:solidFill>
          </p:spPr>
        </p:sp>
      </p:grpSp>
      <p:sp>
        <p:nvSpPr>
          <p:cNvPr id="4" name="Freeform 4"/>
          <p:cNvSpPr/>
          <p:nvPr/>
        </p:nvSpPr>
        <p:spPr>
          <a:xfrm>
            <a:off x="1028700" y="3253639"/>
            <a:ext cx="8115300" cy="6004661"/>
          </a:xfrm>
          <a:custGeom>
            <a:avLst/>
            <a:gdLst/>
            <a:ahLst/>
            <a:cxnLst/>
            <a:rect l="l" t="t" r="r" b="b"/>
            <a:pathLst>
              <a:path w="8115300" h="6004661">
                <a:moveTo>
                  <a:pt x="0" y="0"/>
                </a:moveTo>
                <a:lnTo>
                  <a:pt x="8115300" y="0"/>
                </a:lnTo>
                <a:lnTo>
                  <a:pt x="8115300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5842" r="-584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376066" y="3253639"/>
            <a:ext cx="7883234" cy="6004661"/>
          </a:xfrm>
          <a:custGeom>
            <a:avLst/>
            <a:gdLst/>
            <a:ahLst/>
            <a:cxnLst/>
            <a:rect l="l" t="t" r="r" b="b"/>
            <a:pathLst>
              <a:path w="7883234" h="6004661">
                <a:moveTo>
                  <a:pt x="0" y="0"/>
                </a:moveTo>
                <a:lnTo>
                  <a:pt x="7883234" y="0"/>
                </a:lnTo>
                <a:lnTo>
                  <a:pt x="7883234" y="6004661"/>
                </a:lnTo>
                <a:lnTo>
                  <a:pt x="0" y="6004661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-780" r="-780"/>
            </a:stretch>
          </a:blipFill>
        </p:spPr>
      </p:sp>
      <p:grpSp>
        <p:nvGrpSpPr>
          <p:cNvPr id="6" name="Group 6"/>
          <p:cNvGrpSpPr/>
          <p:nvPr/>
        </p:nvGrpSpPr>
        <p:grpSpPr>
          <a:xfrm>
            <a:off x="15350924" y="1028700"/>
            <a:ext cx="1908376" cy="1908376"/>
            <a:chOff x="0" y="0"/>
            <a:chExt cx="1913890" cy="191389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913890"/>
            </a:xfrm>
            <a:custGeom>
              <a:avLst/>
              <a:gdLst/>
              <a:ahLst/>
              <a:cxnLst/>
              <a:rect l="l" t="t" r="r" b="b"/>
              <a:pathLst>
                <a:path w="1913890" h="1913890">
                  <a:moveTo>
                    <a:pt x="0" y="0"/>
                  </a:moveTo>
                  <a:lnTo>
                    <a:pt x="1913890" y="0"/>
                  </a:lnTo>
                  <a:lnTo>
                    <a:pt x="1913890" y="1913890"/>
                  </a:lnTo>
                  <a:lnTo>
                    <a:pt x="0" y="1913890"/>
                  </a:lnTo>
                  <a:close/>
                </a:path>
              </a:pathLst>
            </a:custGeom>
            <a:solidFill>
              <a:srgbClr val="B6E4E9"/>
            </a:solidFill>
          </p:spPr>
        </p:sp>
      </p:grpSp>
      <p:sp>
        <p:nvSpPr>
          <p:cNvPr id="8" name="TextBox 8"/>
          <p:cNvSpPr txBox="1"/>
          <p:nvPr/>
        </p:nvSpPr>
        <p:spPr>
          <a:xfrm>
            <a:off x="1028700" y="1372653"/>
            <a:ext cx="14770517" cy="1094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8959"/>
              </a:lnSpc>
            </a:pPr>
            <a:r>
              <a:rPr lang="en-US" sz="6399">
                <a:solidFill>
                  <a:srgbClr val="FFFFFF"/>
                </a:solidFill>
                <a:latin typeface="Open Sans Extra Bold"/>
              </a:rPr>
              <a:t> PARAMEDIC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5350924" y="1492668"/>
            <a:ext cx="1908376" cy="887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79"/>
              </a:lnSpc>
            </a:pPr>
            <a:r>
              <a:rPr lang="en-US" sz="5199">
                <a:solidFill>
                  <a:srgbClr val="000000"/>
                </a:solidFill>
                <a:latin typeface="Open Sans"/>
              </a:rPr>
              <a:t>BSc.</a:t>
            </a:r>
          </a:p>
        </p:txBody>
      </p:sp>
      <p:sp>
        <p:nvSpPr>
          <p:cNvPr id="10" name="Freeform 10"/>
          <p:cNvSpPr/>
          <p:nvPr/>
        </p:nvSpPr>
        <p:spPr>
          <a:xfrm>
            <a:off x="669209" y="9823378"/>
            <a:ext cx="3287179" cy="358547"/>
          </a:xfrm>
          <a:custGeom>
            <a:avLst/>
            <a:gdLst/>
            <a:ahLst/>
            <a:cxnLst/>
            <a:rect l="l" t="t" r="r" b="b"/>
            <a:pathLst>
              <a:path w="3287179" h="358547">
                <a:moveTo>
                  <a:pt x="0" y="0"/>
                </a:moveTo>
                <a:lnTo>
                  <a:pt x="3287179" y="0"/>
                </a:lnTo>
                <a:lnTo>
                  <a:pt x="3287179" y="358546"/>
                </a:lnTo>
                <a:lnTo>
                  <a:pt x="0" y="35854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</p:sp>
      <p:sp>
        <p:nvSpPr>
          <p:cNvPr id="11" name="Freeform 11"/>
          <p:cNvSpPr/>
          <p:nvPr/>
        </p:nvSpPr>
        <p:spPr>
          <a:xfrm>
            <a:off x="0" y="9547712"/>
            <a:ext cx="5631061" cy="739288"/>
          </a:xfrm>
          <a:custGeom>
            <a:avLst/>
            <a:gdLst/>
            <a:ahLst/>
            <a:cxnLst/>
            <a:rect l="l" t="t" r="r" b="b"/>
            <a:pathLst>
              <a:path w="5631061" h="739288">
                <a:moveTo>
                  <a:pt x="0" y="0"/>
                </a:moveTo>
                <a:lnTo>
                  <a:pt x="5631061" y="0"/>
                </a:lnTo>
                <a:lnTo>
                  <a:pt x="5631061" y="739288"/>
                </a:lnTo>
                <a:lnTo>
                  <a:pt x="0" y="739288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t="-163291" b="-165157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330</Words>
  <Application>Microsoft Office PowerPoint</Application>
  <PresentationFormat>Vlastní</PresentationFormat>
  <Paragraphs>68</Paragraphs>
  <Slides>21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21</vt:i4>
      </vt:variant>
    </vt:vector>
  </HeadingPairs>
  <TitlesOfParts>
    <vt:vector size="27" baseType="lpstr">
      <vt:lpstr>Open Sans</vt:lpstr>
      <vt:lpstr>Open Sans Bold</vt:lpstr>
      <vt:lpstr>Arial</vt:lpstr>
      <vt:lpstr>Calibri</vt:lpstr>
      <vt:lpstr>Open Sans Extra Bold</vt:lpstr>
      <vt:lpstr>Office Theme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EN_prezentace</dc:title>
  <dc:creator>Katka</dc:creator>
  <cp:lastModifiedBy>Kateřina Prstková</cp:lastModifiedBy>
  <cp:revision>3</cp:revision>
  <dcterms:created xsi:type="dcterms:W3CDTF">2006-08-16T00:00:00Z</dcterms:created>
  <dcterms:modified xsi:type="dcterms:W3CDTF">2023-07-28T10:07:32Z</dcterms:modified>
  <dc:identifier>DAE6flNPg5c</dc:identifier>
</cp:coreProperties>
</file>