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</p:embeddedFont>
    <p:embeddedFont>
      <p:font typeface="Open Sans Bold" panose="020B0604020202020204" charset="0"/>
      <p:regular r:id="rId28"/>
    </p:embeddedFont>
    <p:embeddedFont>
      <p:font typeface="Open Sans Extra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l.cz/en/university/fm/" TargetMode="External"/><Relationship Id="rId13" Type="http://schemas.openxmlformats.org/officeDocument/2006/relationships/image" Target="../media/image9.jpeg"/><Relationship Id="rId3" Type="http://schemas.openxmlformats.org/officeDocument/2006/relationships/hyperlink" Target="https://www.tul.cz/en/university/fs/" TargetMode="External"/><Relationship Id="rId7" Type="http://schemas.openxmlformats.org/officeDocument/2006/relationships/hyperlink" Target="https://www.tul.cz/en/university/fua/" TargetMode="External"/><Relationship Id="rId12" Type="http://schemas.openxmlformats.org/officeDocument/2006/relationships/image" Target="../media/image8.jpeg"/><Relationship Id="rId2" Type="http://schemas.openxmlformats.org/officeDocument/2006/relationships/hyperlink" Target="https://www.tul.cz/en/university/fz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ul.cz/en/university/ef/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www.tul.cz/en/university/fp/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s://www.tul.cz/en/university/ft/" TargetMode="External"/><Relationship Id="rId9" Type="http://schemas.openxmlformats.org/officeDocument/2006/relationships/hyperlink" Target="https://www.tul.cz/en/university/cxi/" TargetMode="Externa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561031" cy="1810452"/>
          </a:xfrm>
          <a:custGeom>
            <a:avLst/>
            <a:gdLst/>
            <a:ahLst/>
            <a:cxnLst/>
            <a:rect l="l" t="t" r="r" b="b"/>
            <a:pathLst>
              <a:path w="10561031" h="1810452">
                <a:moveTo>
                  <a:pt x="0" y="0"/>
                </a:moveTo>
                <a:lnTo>
                  <a:pt x="10561031" y="0"/>
                </a:lnTo>
                <a:lnTo>
                  <a:pt x="10561031" y="1810452"/>
                </a:lnTo>
                <a:lnTo>
                  <a:pt x="0" y="1810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70" t="-129298" b="-1364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67715" y="16979"/>
            <a:ext cx="2520285" cy="2392575"/>
          </a:xfrm>
          <a:custGeom>
            <a:avLst/>
            <a:gdLst/>
            <a:ahLst/>
            <a:cxnLst/>
            <a:rect l="l" t="t" r="r" b="b"/>
            <a:pathLst>
              <a:path w="2520285" h="2392575">
                <a:moveTo>
                  <a:pt x="0" y="0"/>
                </a:moveTo>
                <a:lnTo>
                  <a:pt x="2520285" y="0"/>
                </a:lnTo>
                <a:lnTo>
                  <a:pt x="2520285" y="2392575"/>
                </a:lnTo>
                <a:lnTo>
                  <a:pt x="0" y="2392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604" t="-11930" r="-52856" b="-980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58380" y="4524692"/>
            <a:ext cx="15684719" cy="11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Open Sans Bold"/>
              </a:rPr>
              <a:t>TECHNICAL UNIVERSITY OF LIBEREC</a:t>
            </a:r>
          </a:p>
        </p:txBody>
      </p:sp>
      <p:sp>
        <p:nvSpPr>
          <p:cNvPr id="5" name="TextBox 5"/>
          <p:cNvSpPr txBox="1"/>
          <p:nvPr/>
        </p:nvSpPr>
        <p:spPr>
          <a:xfrm rot="60000">
            <a:off x="863273" y="9208115"/>
            <a:ext cx="6038426" cy="61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"/>
              </a:rPr>
              <a:t>www.fzs.tul.cz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02" t="-8307" r="-10658" b="-287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76066" y="3253639"/>
            <a:ext cx="7883234" cy="6004661"/>
          </a:xfrm>
          <a:custGeom>
            <a:avLst/>
            <a:gdLst/>
            <a:ahLst/>
            <a:cxnLst/>
            <a:rect l="l" t="t" r="r" b="b"/>
            <a:pathLst>
              <a:path w="7883234" h="6004661">
                <a:moveTo>
                  <a:pt x="0" y="0"/>
                </a:moveTo>
                <a:lnTo>
                  <a:pt x="7883234" y="0"/>
                </a:lnTo>
                <a:lnTo>
                  <a:pt x="7883234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09" r="-710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372653"/>
            <a:ext cx="1418758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RADIOLOGICAL ASSISTANCE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78602" y="1492668"/>
            <a:ext cx="128031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BSc.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3" r="-549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09814" y="3216530"/>
            <a:ext cx="7849486" cy="6041770"/>
          </a:xfrm>
          <a:custGeom>
            <a:avLst/>
            <a:gdLst/>
            <a:ahLst/>
            <a:cxnLst/>
            <a:rect l="l" t="t" r="r" b="b"/>
            <a:pathLst>
              <a:path w="7849486" h="6041770">
                <a:moveTo>
                  <a:pt x="0" y="0"/>
                </a:moveTo>
                <a:lnTo>
                  <a:pt x="7849486" y="0"/>
                </a:lnTo>
                <a:lnTo>
                  <a:pt x="7849486" y="6041770"/>
                </a:lnTo>
                <a:lnTo>
                  <a:pt x="0" y="6041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4" r="-145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BIOMEDICAL TECHNOLOGY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64953" y="1492668"/>
            <a:ext cx="128031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BSc.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3" r="-549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346884" y="3253639"/>
            <a:ext cx="7912416" cy="6004661"/>
          </a:xfrm>
          <a:custGeom>
            <a:avLst/>
            <a:gdLst/>
            <a:ahLst/>
            <a:cxnLst/>
            <a:rect l="l" t="t" r="r" b="b"/>
            <a:pathLst>
              <a:path w="7912416" h="6004661">
                <a:moveTo>
                  <a:pt x="0" y="0"/>
                </a:moveTo>
                <a:lnTo>
                  <a:pt x="7912416" y="0"/>
                </a:lnTo>
                <a:lnTo>
                  <a:pt x="7912416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3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BIOMEDICAL ENGINEERING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50924" y="1492668"/>
            <a:ext cx="190837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MSc.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91337"/>
            <a:ext cx="8115300" cy="5949878"/>
          </a:xfrm>
          <a:custGeom>
            <a:avLst/>
            <a:gdLst/>
            <a:ahLst/>
            <a:cxnLst/>
            <a:rect l="l" t="t" r="r" b="b"/>
            <a:pathLst>
              <a:path w="8115300" h="5949878">
                <a:moveTo>
                  <a:pt x="0" y="0"/>
                </a:moveTo>
                <a:lnTo>
                  <a:pt x="8115300" y="0"/>
                </a:lnTo>
                <a:lnTo>
                  <a:pt x="8115300" y="5949878"/>
                </a:lnTo>
                <a:lnTo>
                  <a:pt x="0" y="5949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56" t="-12495" r="-13942" b="-129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6523" y="3253639"/>
            <a:ext cx="7862777" cy="6004661"/>
          </a:xfrm>
          <a:custGeom>
            <a:avLst/>
            <a:gdLst/>
            <a:ahLst/>
            <a:cxnLst/>
            <a:rect l="l" t="t" r="r" b="b"/>
            <a:pathLst>
              <a:path w="7862777" h="6004661">
                <a:moveTo>
                  <a:pt x="0" y="0"/>
                </a:moveTo>
                <a:lnTo>
                  <a:pt x="7862777" y="0"/>
                </a:lnTo>
                <a:lnTo>
                  <a:pt x="7862777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1" r="-73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EMERGENCY AMBULANCE 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3" r="-549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6523" y="3253639"/>
            <a:ext cx="7862777" cy="6004661"/>
          </a:xfrm>
          <a:custGeom>
            <a:avLst/>
            <a:gdLst/>
            <a:ahLst/>
            <a:cxnLst/>
            <a:rect l="l" t="t" r="r" b="b"/>
            <a:pathLst>
              <a:path w="7862777" h="6004661">
                <a:moveTo>
                  <a:pt x="0" y="0"/>
                </a:moveTo>
                <a:lnTo>
                  <a:pt x="7862777" y="0"/>
                </a:lnTo>
                <a:lnTo>
                  <a:pt x="7862777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90" r="-729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SIMMAN (PACIENT SIMULATORS)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4" b="-55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6523" y="3253639"/>
            <a:ext cx="7862777" cy="6004661"/>
          </a:xfrm>
          <a:custGeom>
            <a:avLst/>
            <a:gdLst/>
            <a:ahLst/>
            <a:cxnLst/>
            <a:rect l="l" t="t" r="r" b="b"/>
            <a:pathLst>
              <a:path w="7862777" h="6004661">
                <a:moveTo>
                  <a:pt x="0" y="0"/>
                </a:moveTo>
                <a:lnTo>
                  <a:pt x="7862777" y="0"/>
                </a:lnTo>
                <a:lnTo>
                  <a:pt x="7862777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r="-9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VIRTUAL ANATOMY TABLE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483353" y="3205800"/>
            <a:ext cx="1775947" cy="1775947"/>
          </a:xfrm>
          <a:custGeom>
            <a:avLst/>
            <a:gdLst/>
            <a:ahLst/>
            <a:cxnLst/>
            <a:rect l="l" t="t" r="r" b="b"/>
            <a:pathLst>
              <a:path w="1775947" h="1775947">
                <a:moveTo>
                  <a:pt x="0" y="0"/>
                </a:moveTo>
                <a:lnTo>
                  <a:pt x="1775947" y="0"/>
                </a:lnTo>
                <a:lnTo>
                  <a:pt x="1775947" y="1775947"/>
                </a:lnTo>
                <a:lnTo>
                  <a:pt x="0" y="1775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205800"/>
            <a:ext cx="9009191" cy="6004661"/>
          </a:xfrm>
          <a:custGeom>
            <a:avLst/>
            <a:gdLst/>
            <a:ahLst/>
            <a:cxnLst/>
            <a:rect l="l" t="t" r="r" b="b"/>
            <a:pathLst>
              <a:path w="9009191" h="6004661">
                <a:moveTo>
                  <a:pt x="0" y="0"/>
                </a:moveTo>
                <a:lnTo>
                  <a:pt x="9009191" y="0"/>
                </a:lnTo>
                <a:lnTo>
                  <a:pt x="9009191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716" y="3181880"/>
            <a:ext cx="4767095" cy="6052500"/>
          </a:xfrm>
          <a:custGeom>
            <a:avLst/>
            <a:gdLst/>
            <a:ahLst/>
            <a:cxnLst/>
            <a:rect l="l" t="t" r="r" b="b"/>
            <a:pathLst>
              <a:path w="4767095" h="6052500">
                <a:moveTo>
                  <a:pt x="0" y="0"/>
                </a:moveTo>
                <a:lnTo>
                  <a:pt x="4767095" y="0"/>
                </a:lnTo>
                <a:lnTo>
                  <a:pt x="4767095" y="6052500"/>
                </a:lnTo>
                <a:lnTo>
                  <a:pt x="0" y="60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VIRTUAL REALITY 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001266" cy="6004661"/>
          </a:xfrm>
          <a:custGeom>
            <a:avLst/>
            <a:gdLst/>
            <a:ahLst/>
            <a:cxnLst/>
            <a:rect l="l" t="t" r="r" b="b"/>
            <a:pathLst>
              <a:path w="8001266" h="6004661">
                <a:moveTo>
                  <a:pt x="0" y="0"/>
                </a:moveTo>
                <a:lnTo>
                  <a:pt x="8001266" y="0"/>
                </a:lnTo>
                <a:lnTo>
                  <a:pt x="8001266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8400" y="3253639"/>
            <a:ext cx="7680900" cy="6004661"/>
          </a:xfrm>
          <a:custGeom>
            <a:avLst/>
            <a:gdLst/>
            <a:ahLst/>
            <a:cxnLst/>
            <a:rect l="l" t="t" r="r" b="b"/>
            <a:pathLst>
              <a:path w="7680900" h="6004661">
                <a:moveTo>
                  <a:pt x="0" y="0"/>
                </a:moveTo>
                <a:lnTo>
                  <a:pt x="7680900" y="0"/>
                </a:lnTo>
                <a:lnTo>
                  <a:pt x="76809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PLASTINATED HUMAN BODIES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3344447"/>
            <a:ext cx="16230600" cy="264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Individual study plans 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Excursions in various hospital departments 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Trainings and Internships at the Liberec Regional Hospital </a:t>
            </a:r>
          </a:p>
          <a:p>
            <a:pPr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40094" y="6466424"/>
            <a:ext cx="2906487" cy="3062390"/>
          </a:xfrm>
          <a:custGeom>
            <a:avLst/>
            <a:gdLst/>
            <a:ahLst/>
            <a:cxnLst/>
            <a:rect l="l" t="t" r="r" b="b"/>
            <a:pathLst>
              <a:path w="2906487" h="3062390">
                <a:moveTo>
                  <a:pt x="0" y="0"/>
                </a:moveTo>
                <a:lnTo>
                  <a:pt x="2906487" y="0"/>
                </a:lnTo>
                <a:lnTo>
                  <a:pt x="2906487" y="3062390"/>
                </a:lnTo>
                <a:lnTo>
                  <a:pt x="0" y="3062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3605"/>
            <a:ext cx="15466268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FOR EXCHANGE STUDENTS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373605"/>
            <a:ext cx="15466268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RESEARCH AREAS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33994"/>
            <a:ext cx="16230600" cy="398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Smart Assistive Systems for Healthcare and Physiotherapy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Sensor Systems Monitoring Vital Signs 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Analysis of Bone Mineral Density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Survey of Healthcare Associated Infections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New Nanomaterials Development and Testing</a:t>
            </a:r>
          </a:p>
          <a:p>
            <a:pPr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9209" y="9823378"/>
            <a:ext cx="3287179" cy="358547"/>
          </a:xfrm>
          <a:custGeom>
            <a:avLst/>
            <a:gdLst/>
            <a:ahLst/>
            <a:cxnLst/>
            <a:rect l="l" t="t" r="r" b="b"/>
            <a:pathLst>
              <a:path w="3287179" h="358547">
                <a:moveTo>
                  <a:pt x="0" y="0"/>
                </a:moveTo>
                <a:lnTo>
                  <a:pt x="3287179" y="0"/>
                </a:lnTo>
                <a:lnTo>
                  <a:pt x="3287179" y="358546"/>
                </a:lnTo>
                <a:lnTo>
                  <a:pt x="0" y="35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59176"/>
            <a:ext cx="16230600" cy="1879678"/>
            <a:chOff x="0" y="0"/>
            <a:chExt cx="5490351" cy="635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35842"/>
            </a:xfrm>
            <a:custGeom>
              <a:avLst/>
              <a:gdLst/>
              <a:ahLst/>
              <a:cxnLst/>
              <a:rect l="l" t="t" r="r" b="b"/>
              <a:pathLst>
                <a:path w="5490351" h="635842">
                  <a:moveTo>
                    <a:pt x="0" y="0"/>
                  </a:moveTo>
                  <a:lnTo>
                    <a:pt x="5490351" y="0"/>
                  </a:lnTo>
                  <a:lnTo>
                    <a:pt x="5490351" y="635842"/>
                  </a:lnTo>
                  <a:lnTo>
                    <a:pt x="0" y="63584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4591" y="7005362"/>
            <a:ext cx="10363200" cy="2423638"/>
          </a:xfrm>
          <a:custGeom>
            <a:avLst/>
            <a:gdLst/>
            <a:ahLst/>
            <a:cxnLst/>
            <a:rect l="l" t="t" r="r" b="b"/>
            <a:pathLst>
              <a:path w="10546735" h="2423639">
                <a:moveTo>
                  <a:pt x="0" y="0"/>
                </a:moveTo>
                <a:lnTo>
                  <a:pt x="10546735" y="0"/>
                </a:lnTo>
                <a:lnTo>
                  <a:pt x="10546735" y="2423639"/>
                </a:lnTo>
                <a:lnTo>
                  <a:pt x="0" y="2423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36" b="-259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286479"/>
            <a:ext cx="14483459" cy="440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"/>
              </a:rPr>
              <a:t>Established in 1953 and </a:t>
            </a:r>
            <a:r>
              <a:rPr lang="en-US" sz="3549">
                <a:solidFill>
                  <a:srgbClr val="000000"/>
                </a:solidFill>
                <a:latin typeface="Open Sans Bold"/>
              </a:rPr>
              <a:t>celebrats 70 years</a:t>
            </a:r>
            <a:r>
              <a:rPr lang="en-US" sz="3549">
                <a:solidFill>
                  <a:srgbClr val="000000"/>
                </a:solidFill>
                <a:latin typeface="Open Sans"/>
              </a:rPr>
              <a:t> in 2023</a:t>
            </a:r>
          </a:p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 Bold"/>
              </a:rPr>
              <a:t>Bachelor, Master and Ph.D.</a:t>
            </a:r>
            <a:r>
              <a:rPr lang="en-US" sz="3549">
                <a:solidFill>
                  <a:srgbClr val="000000"/>
                </a:solidFill>
                <a:latin typeface="Open Sans"/>
              </a:rPr>
              <a:t> study programmes</a:t>
            </a:r>
          </a:p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"/>
              </a:rPr>
              <a:t>Public-financed, research-oriented university</a:t>
            </a:r>
          </a:p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"/>
              </a:rPr>
              <a:t>Medium-sized university with </a:t>
            </a:r>
            <a:r>
              <a:rPr lang="en-US" sz="3549">
                <a:solidFill>
                  <a:srgbClr val="000000"/>
                </a:solidFill>
                <a:latin typeface="Open Sans Bold"/>
              </a:rPr>
              <a:t>over 1,300 employees</a:t>
            </a:r>
          </a:p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 Bold"/>
              </a:rPr>
              <a:t>6,500 students</a:t>
            </a:r>
            <a:r>
              <a:rPr lang="en-US" sz="3549">
                <a:solidFill>
                  <a:srgbClr val="000000"/>
                </a:solidFill>
                <a:latin typeface="Open Sans"/>
              </a:rPr>
              <a:t> and 35,000 alumni</a:t>
            </a:r>
          </a:p>
          <a:p>
            <a:pPr marL="766231" lvl="1" indent="-383115">
              <a:lnSpc>
                <a:spcPts val="4968"/>
              </a:lnSpc>
              <a:buFont typeface="Arial"/>
              <a:buChar char="•"/>
            </a:pPr>
            <a:r>
              <a:rPr lang="en-US" sz="3549">
                <a:solidFill>
                  <a:srgbClr val="000000"/>
                </a:solidFill>
                <a:latin typeface="Open Sans Bold"/>
              </a:rPr>
              <a:t>12 % international students from 40+ countries</a:t>
            </a:r>
          </a:p>
          <a:p>
            <a:pPr>
              <a:lnSpc>
                <a:spcPts val="4968"/>
              </a:lnSpc>
            </a:pPr>
            <a:endParaRPr lang="en-US" sz="3549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3291" b="-16515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19417"/>
            <a:ext cx="1623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1B8C7"/>
                </a:solidFill>
                <a:latin typeface="Open Sans Bold"/>
              </a:rPr>
              <a:t>TECHNICAL UNIVERSITY OF LIBEREC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549E139-1131-458C-84AB-E7814730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085" y="7005361"/>
            <a:ext cx="7831154" cy="24236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001266" cy="6004661"/>
          </a:xfrm>
          <a:custGeom>
            <a:avLst/>
            <a:gdLst/>
            <a:ahLst/>
            <a:cxnLst/>
            <a:rect l="l" t="t" r="r" b="b"/>
            <a:pathLst>
              <a:path w="8001266" h="6004661">
                <a:moveTo>
                  <a:pt x="0" y="0"/>
                </a:moveTo>
                <a:lnTo>
                  <a:pt x="8001266" y="0"/>
                </a:lnTo>
                <a:lnTo>
                  <a:pt x="8001266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01" r="-67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8400" y="3253639"/>
            <a:ext cx="7680900" cy="6004661"/>
          </a:xfrm>
          <a:custGeom>
            <a:avLst/>
            <a:gdLst/>
            <a:ahLst/>
            <a:cxnLst/>
            <a:rect l="l" t="t" r="r" b="b"/>
            <a:pathLst>
              <a:path w="7680900" h="6004661">
                <a:moveTo>
                  <a:pt x="0" y="0"/>
                </a:moveTo>
                <a:lnTo>
                  <a:pt x="7680900" y="0"/>
                </a:lnTo>
                <a:lnTo>
                  <a:pt x="76809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69" r="-866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3605"/>
            <a:ext cx="15466268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LIBEREC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572625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5229" y="3061556"/>
            <a:ext cx="4737543" cy="4737543"/>
          </a:xfrm>
          <a:custGeom>
            <a:avLst/>
            <a:gdLst/>
            <a:ahLst/>
            <a:cxnLst/>
            <a:rect l="l" t="t" r="r" b="b"/>
            <a:pathLst>
              <a:path w="4737543" h="4737543">
                <a:moveTo>
                  <a:pt x="0" y="0"/>
                </a:moveTo>
                <a:lnTo>
                  <a:pt x="4737542" y="0"/>
                </a:lnTo>
                <a:lnTo>
                  <a:pt x="4737542" y="4737543"/>
                </a:lnTo>
                <a:lnTo>
                  <a:pt x="0" y="4737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62226" y="3072898"/>
            <a:ext cx="4726202" cy="4726202"/>
          </a:xfrm>
          <a:custGeom>
            <a:avLst/>
            <a:gdLst/>
            <a:ahLst/>
            <a:cxnLst/>
            <a:rect l="l" t="t" r="r" b="b"/>
            <a:pathLst>
              <a:path w="4726202" h="4726202">
                <a:moveTo>
                  <a:pt x="0" y="0"/>
                </a:moveTo>
                <a:lnTo>
                  <a:pt x="4726202" y="0"/>
                </a:lnTo>
                <a:lnTo>
                  <a:pt x="4726202" y="4726201"/>
                </a:lnTo>
                <a:lnTo>
                  <a:pt x="0" y="4726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061556"/>
            <a:ext cx="4709838" cy="4737543"/>
          </a:xfrm>
          <a:custGeom>
            <a:avLst/>
            <a:gdLst/>
            <a:ahLst/>
            <a:cxnLst/>
            <a:rect l="l" t="t" r="r" b="b"/>
            <a:pathLst>
              <a:path w="4709838" h="4737543">
                <a:moveTo>
                  <a:pt x="0" y="0"/>
                </a:moveTo>
                <a:lnTo>
                  <a:pt x="4709838" y="0"/>
                </a:lnTo>
                <a:lnTo>
                  <a:pt x="4709838" y="4737543"/>
                </a:lnTo>
                <a:lnTo>
                  <a:pt x="0" y="4737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3291" b="-16515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255653"/>
            <a:ext cx="4602361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11B8C7"/>
                </a:solidFill>
                <a:latin typeface="Open Sans Extra Bold"/>
              </a:rPr>
              <a:t>www.fzs.tul.cz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2820" y="2244311"/>
            <a:ext cx="4602361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AF26A5"/>
                </a:solidFill>
                <a:latin typeface="Open Sans Extra Bold"/>
              </a:rPr>
              <a:t>@fzs.tul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26790" y="1682248"/>
            <a:ext cx="4597074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4AAD"/>
                </a:solidFill>
                <a:latin typeface="Open Sans Extra Bold"/>
              </a:rPr>
              <a:t>Faculty of 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4AAD"/>
                </a:solidFill>
                <a:latin typeface="Open Sans Extra Bold"/>
              </a:rPr>
              <a:t>Health Studies TUL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80089"/>
            <a:ext cx="13644972" cy="779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11B8C7"/>
                </a:solidFill>
                <a:latin typeface="Open Sans"/>
              </a:rPr>
              <a:t>Faculty of Health Studies</a:t>
            </a:r>
            <a:endParaRPr lang="en-US" sz="3500" dirty="0">
              <a:solidFill>
                <a:srgbClr val="11B8C7"/>
              </a:solidFill>
              <a:latin typeface="Open Sans"/>
              <a:hlinkClick r:id="rId2" tooltip="https://www.tul.cz/en/university/fzs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737373"/>
                </a:solidFill>
                <a:latin typeface="Open Sans"/>
              </a:rPr>
              <a:t>Faculty of Mechanical Engineering</a:t>
            </a:r>
            <a:endParaRPr lang="en-US" sz="3500" dirty="0">
              <a:solidFill>
                <a:srgbClr val="737373"/>
              </a:solidFill>
              <a:latin typeface="Open Sans"/>
              <a:hlinkClick r:id="rId3" tooltip="https://www.tul.cz/en/university/fs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FFBD59"/>
                </a:solidFill>
                <a:latin typeface="Open Sans"/>
              </a:rPr>
              <a:t>Faculty of Textile Engineering</a:t>
            </a:r>
            <a:endParaRPr lang="en-US" sz="3500" dirty="0">
              <a:solidFill>
                <a:srgbClr val="FFBD59"/>
              </a:solidFill>
              <a:latin typeface="Open Sans"/>
              <a:hlinkClick r:id="rId4" tooltip="https://www.tul.cz/en/university/ft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004AAD"/>
                </a:solidFill>
                <a:latin typeface="Open Sans"/>
              </a:rPr>
              <a:t>Faculty of Science-Humanities and Education</a:t>
            </a:r>
            <a:endParaRPr lang="en-US" sz="3500" dirty="0">
              <a:solidFill>
                <a:srgbClr val="004AAD"/>
              </a:solidFill>
              <a:latin typeface="Open Sans"/>
              <a:hlinkClick r:id="rId5" tooltip="https://www.tul.cz/en/university/fp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7ED957"/>
                </a:solidFill>
                <a:latin typeface="Open Sans"/>
              </a:rPr>
              <a:t>Faculty of Economics</a:t>
            </a:r>
            <a:endParaRPr lang="en-US" sz="3500" dirty="0">
              <a:solidFill>
                <a:srgbClr val="7ED957"/>
              </a:solidFill>
              <a:latin typeface="Open Sans"/>
              <a:hlinkClick r:id="rId6" tooltip="https://www.tul.cz/en/university/ef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8C52FF"/>
                </a:solidFill>
                <a:latin typeface="Open Sans"/>
              </a:rPr>
              <a:t>Faculty of Arts and Architecture</a:t>
            </a:r>
            <a:endParaRPr lang="en-US" sz="3500" dirty="0">
              <a:solidFill>
                <a:srgbClr val="8C52FF"/>
              </a:solidFill>
              <a:latin typeface="Open Sans"/>
              <a:hlinkClick r:id="rId7" tooltip="https://www.tul.cz/en/university/fua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FF914D"/>
                </a:solidFill>
                <a:latin typeface="Open Sans"/>
              </a:rPr>
              <a:t>Faculty of Mechatronics Informatics and Inter-Disciplinary Studies</a:t>
            </a:r>
            <a:endParaRPr lang="en-US" sz="3500" dirty="0">
              <a:solidFill>
                <a:srgbClr val="FF914D"/>
              </a:solidFill>
              <a:latin typeface="Open Sans"/>
              <a:hlinkClick r:id="rId8" tooltip="https://www.tul.cz/en/university/fm/"/>
            </a:endParaRPr>
          </a:p>
          <a:p>
            <a:pPr>
              <a:lnSpc>
                <a:spcPts val="5950"/>
              </a:lnSpc>
            </a:pPr>
            <a:r>
              <a:rPr lang="en-US" sz="3500" dirty="0">
                <a:solidFill>
                  <a:srgbClr val="FF5757"/>
                </a:solidFill>
                <a:latin typeface="Open Sans"/>
              </a:rPr>
              <a:t>Institute for Nanomaterials, Advanced Technologies and Innovation</a:t>
            </a:r>
          </a:p>
          <a:p>
            <a:pPr>
              <a:lnSpc>
                <a:spcPts val="7820"/>
              </a:lnSpc>
            </a:pPr>
            <a:endParaRPr lang="en-US" sz="3500" dirty="0">
              <a:solidFill>
                <a:srgbClr val="FF5757"/>
              </a:solidFill>
              <a:latin typeface="Open Sans"/>
              <a:hlinkClick r:id="rId9" tooltip="https://www.tul.cz/en/university/cxi/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019870" y="3782005"/>
            <a:ext cx="3268130" cy="2184920"/>
          </a:xfrm>
          <a:custGeom>
            <a:avLst/>
            <a:gdLst/>
            <a:ahLst/>
            <a:cxnLst/>
            <a:rect l="l" t="t" r="r" b="b"/>
            <a:pathLst>
              <a:path w="3268130" h="2184920">
                <a:moveTo>
                  <a:pt x="0" y="0"/>
                </a:moveTo>
                <a:lnTo>
                  <a:pt x="3268130" y="0"/>
                </a:lnTo>
                <a:lnTo>
                  <a:pt x="3268130" y="2184919"/>
                </a:lnTo>
                <a:lnTo>
                  <a:pt x="0" y="2184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38" r="-3938" b="-74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9870" y="1677741"/>
            <a:ext cx="3268130" cy="2104263"/>
          </a:xfrm>
          <a:custGeom>
            <a:avLst/>
            <a:gdLst/>
            <a:ahLst/>
            <a:cxnLst/>
            <a:rect l="l" t="t" r="r" b="b"/>
            <a:pathLst>
              <a:path w="3268130" h="2104263">
                <a:moveTo>
                  <a:pt x="0" y="0"/>
                </a:moveTo>
                <a:lnTo>
                  <a:pt x="3268130" y="0"/>
                </a:lnTo>
                <a:lnTo>
                  <a:pt x="3268130" y="2104264"/>
                </a:lnTo>
                <a:lnTo>
                  <a:pt x="0" y="2104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1444" b="-114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19870" y="5966924"/>
            <a:ext cx="3268130" cy="1995581"/>
          </a:xfrm>
          <a:custGeom>
            <a:avLst/>
            <a:gdLst/>
            <a:ahLst/>
            <a:cxnLst/>
            <a:rect l="l" t="t" r="r" b="b"/>
            <a:pathLst>
              <a:path w="3268130" h="1995581">
                <a:moveTo>
                  <a:pt x="0" y="0"/>
                </a:moveTo>
                <a:lnTo>
                  <a:pt x="3268130" y="0"/>
                </a:lnTo>
                <a:lnTo>
                  <a:pt x="3268130" y="1995581"/>
                </a:lnTo>
                <a:lnTo>
                  <a:pt x="0" y="1995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917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870" y="7962505"/>
            <a:ext cx="3268130" cy="1954852"/>
          </a:xfrm>
          <a:custGeom>
            <a:avLst/>
            <a:gdLst/>
            <a:ahLst/>
            <a:cxnLst/>
            <a:rect l="l" t="t" r="r" b="b"/>
            <a:pathLst>
              <a:path w="3268130" h="1954852">
                <a:moveTo>
                  <a:pt x="0" y="0"/>
                </a:moveTo>
                <a:lnTo>
                  <a:pt x="3268130" y="0"/>
                </a:lnTo>
                <a:lnTo>
                  <a:pt x="3268130" y="1954851"/>
                </a:lnTo>
                <a:lnTo>
                  <a:pt x="0" y="19548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658" r="-1065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3291" b="-16515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5592"/>
            <a:ext cx="1623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1B8C7"/>
                </a:solidFill>
                <a:latin typeface="Open Sans Bold"/>
              </a:rPr>
              <a:t>TECHNICAL UNIVERSITY OF LIBEREC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386131"/>
            <a:ext cx="7963325" cy="5789114"/>
          </a:xfrm>
          <a:custGeom>
            <a:avLst/>
            <a:gdLst/>
            <a:ahLst/>
            <a:cxnLst/>
            <a:rect l="l" t="t" r="r" b="b"/>
            <a:pathLst>
              <a:path w="7963325" h="5789114">
                <a:moveTo>
                  <a:pt x="0" y="0"/>
                </a:moveTo>
                <a:lnTo>
                  <a:pt x="7963325" y="0"/>
                </a:lnTo>
                <a:lnTo>
                  <a:pt x="7963325" y="5789114"/>
                </a:lnTo>
                <a:lnTo>
                  <a:pt x="0" y="578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3" r="-2073" b="-73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09302" y="3386131"/>
            <a:ext cx="7949998" cy="5789114"/>
          </a:xfrm>
          <a:custGeom>
            <a:avLst/>
            <a:gdLst/>
            <a:ahLst/>
            <a:cxnLst/>
            <a:rect l="l" t="t" r="r" b="b"/>
            <a:pathLst>
              <a:path w="7949998" h="5789114">
                <a:moveTo>
                  <a:pt x="0" y="0"/>
                </a:moveTo>
                <a:lnTo>
                  <a:pt x="7949998" y="0"/>
                </a:lnTo>
                <a:lnTo>
                  <a:pt x="7949998" y="5789114"/>
                </a:lnTo>
                <a:lnTo>
                  <a:pt x="0" y="578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5" r="-2635" b="-83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5573248" cy="2669684"/>
          </a:xfrm>
          <a:custGeom>
            <a:avLst/>
            <a:gdLst/>
            <a:ahLst/>
            <a:cxnLst/>
            <a:rect l="l" t="t" r="r" b="b"/>
            <a:pathLst>
              <a:path w="15573248" h="2669684">
                <a:moveTo>
                  <a:pt x="0" y="0"/>
                </a:moveTo>
                <a:lnTo>
                  <a:pt x="15573248" y="0"/>
                </a:lnTo>
                <a:lnTo>
                  <a:pt x="15573248" y="2669684"/>
                </a:lnTo>
                <a:lnTo>
                  <a:pt x="0" y="2669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70" t="-129298" b="-13646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67715" y="16979"/>
            <a:ext cx="2520285" cy="2392575"/>
          </a:xfrm>
          <a:custGeom>
            <a:avLst/>
            <a:gdLst/>
            <a:ahLst/>
            <a:cxnLst/>
            <a:rect l="l" t="t" r="r" b="b"/>
            <a:pathLst>
              <a:path w="2520285" h="2392575">
                <a:moveTo>
                  <a:pt x="0" y="0"/>
                </a:moveTo>
                <a:lnTo>
                  <a:pt x="2520285" y="0"/>
                </a:lnTo>
                <a:lnTo>
                  <a:pt x="2520285" y="2392575"/>
                </a:lnTo>
                <a:lnTo>
                  <a:pt x="0" y="2392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604" t="-11930" r="-52856" b="-9809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12828"/>
            <a:chOff x="0" y="0"/>
            <a:chExt cx="5490351" cy="6470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7055"/>
            </a:xfrm>
            <a:custGeom>
              <a:avLst/>
              <a:gdLst/>
              <a:ahLst/>
              <a:cxnLst/>
              <a:rect l="l" t="t" r="r" b="b"/>
              <a:pathLst>
                <a:path w="5490351" h="647055">
                  <a:moveTo>
                    <a:pt x="0" y="0"/>
                  </a:moveTo>
                  <a:lnTo>
                    <a:pt x="5490351" y="0"/>
                  </a:lnTo>
                  <a:lnTo>
                    <a:pt x="5490351" y="647055"/>
                  </a:lnTo>
                  <a:lnTo>
                    <a:pt x="0" y="647055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305029"/>
            <a:ext cx="142178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Open Sans Extra Bold"/>
              </a:rPr>
              <a:t> ABOUT US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565637"/>
            <a:ext cx="16230600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Over 400 students in 5 study programmes </a:t>
            </a:r>
          </a:p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Courses organized in cooperation with renown medical institutions and hospitals</a:t>
            </a:r>
          </a:p>
          <a:p>
            <a:pPr marL="820421" lvl="1" indent="-410210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Internships and training sessions with professionals from hospitals and emergency medical services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Excellently equipped laboratories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12828"/>
            <a:chOff x="0" y="0"/>
            <a:chExt cx="5490351" cy="6470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7055"/>
            </a:xfrm>
            <a:custGeom>
              <a:avLst/>
              <a:gdLst/>
              <a:ahLst/>
              <a:cxnLst/>
              <a:rect l="l" t="t" r="r" b="b"/>
              <a:pathLst>
                <a:path w="5490351" h="647055">
                  <a:moveTo>
                    <a:pt x="0" y="0"/>
                  </a:moveTo>
                  <a:lnTo>
                    <a:pt x="5490351" y="0"/>
                  </a:lnTo>
                  <a:lnTo>
                    <a:pt x="5490351" y="647055"/>
                  </a:lnTo>
                  <a:lnTo>
                    <a:pt x="0" y="647055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291" b="-165157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028700" y="3251934"/>
          <a:ext cx="12079531" cy="6295779"/>
        </p:xfrm>
        <a:graphic>
          <a:graphicData uri="http://schemas.openxmlformats.org/drawingml/2006/table">
            <a:tbl>
              <a:tblPr/>
              <a:tblGrid>
                <a:gridCol w="703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91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u="none" strike="noStrike">
                          <a:solidFill>
                            <a:srgbClr val="000000"/>
                          </a:solidFill>
                          <a:latin typeface="Open Sans"/>
                        </a:rPr>
                        <a:t>GENERAL NURSING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lvl="0" indent="0" algn="ctr">
                        <a:lnSpc>
                          <a:spcPts val="9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999" u="none" strike="noStrike">
                          <a:solidFill>
                            <a:srgbClr val="11B8C7"/>
                          </a:solidFill>
                          <a:latin typeface="Open Sans"/>
                        </a:rPr>
                        <a:t>BSc.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91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u="none" strike="noStrike">
                          <a:solidFill>
                            <a:srgbClr val="000000"/>
                          </a:solidFill>
                          <a:latin typeface="Open Sans"/>
                        </a:rPr>
                        <a:t>PARAMEDIC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ts val="9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999" u="none" strike="noStrike">
                          <a:solidFill>
                            <a:srgbClr val="11B8C7"/>
                          </a:solidFill>
                          <a:latin typeface="Open Sans"/>
                        </a:rPr>
                        <a:t>BSc.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91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u="none" strike="noStrike">
                          <a:solidFill>
                            <a:srgbClr val="000000"/>
                          </a:solidFill>
                          <a:latin typeface="Open Sans"/>
                        </a:rPr>
                        <a:t>RADIOLOGICAL ASSISTANCE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ts val="9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999" u="none" strike="noStrike">
                          <a:solidFill>
                            <a:srgbClr val="11B8C7"/>
                          </a:solidFill>
                          <a:latin typeface="Open Sans"/>
                        </a:rPr>
                        <a:t>BSc.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91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u="none" strike="noStrike">
                          <a:solidFill>
                            <a:srgbClr val="000000"/>
                          </a:solidFill>
                          <a:latin typeface="Open Sans"/>
                        </a:rPr>
                        <a:t>BIOMEDICAL TECHNOLOGY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ctr">
                        <a:lnSpc>
                          <a:spcPts val="9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999" u="none" strike="noStrike">
                          <a:solidFill>
                            <a:srgbClr val="11B8C7"/>
                          </a:solidFill>
                          <a:latin typeface="Open Sans"/>
                        </a:rPr>
                        <a:t>BSc.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413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41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99" u="none" strike="noStrike">
                          <a:solidFill>
                            <a:srgbClr val="000000"/>
                          </a:solidFill>
                          <a:latin typeface="Open Sans"/>
                        </a:rPr>
                        <a:t>BIOMEDICAL ENGINEERING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97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999" u="none" strike="noStrike">
                          <a:solidFill>
                            <a:srgbClr val="11B8C7"/>
                          </a:solidFill>
                          <a:latin typeface="Open Sans"/>
                        </a:rPr>
                        <a:t>MSc.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1305029"/>
            <a:ext cx="142178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Open Sans Extra Bold"/>
              </a:rPr>
              <a:t> STUDY PROGRAMMES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88" b="-40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76066" y="3253639"/>
            <a:ext cx="7883234" cy="6004661"/>
          </a:xfrm>
          <a:custGeom>
            <a:avLst/>
            <a:gdLst/>
            <a:ahLst/>
            <a:cxnLst/>
            <a:rect l="l" t="t" r="r" b="b"/>
            <a:pathLst>
              <a:path w="7883234" h="6004661">
                <a:moveTo>
                  <a:pt x="0" y="0"/>
                </a:moveTo>
                <a:lnTo>
                  <a:pt x="7883234" y="0"/>
                </a:lnTo>
                <a:lnTo>
                  <a:pt x="7883234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261" t="-10736" r="-1326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GENERAL NURSING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64953" y="1492668"/>
            <a:ext cx="128031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BSc.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69209" y="9823378"/>
            <a:ext cx="3287179" cy="358547"/>
          </a:xfrm>
          <a:custGeom>
            <a:avLst/>
            <a:gdLst/>
            <a:ahLst/>
            <a:cxnLst/>
            <a:rect l="l" t="t" r="r" b="b"/>
            <a:pathLst>
              <a:path w="3287179" h="358547">
                <a:moveTo>
                  <a:pt x="0" y="0"/>
                </a:moveTo>
                <a:lnTo>
                  <a:pt x="3287179" y="0"/>
                </a:lnTo>
                <a:lnTo>
                  <a:pt x="3287179" y="358546"/>
                </a:lnTo>
                <a:lnTo>
                  <a:pt x="0" y="35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372653"/>
            <a:ext cx="1470193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GENERAL NURSING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64953" y="1492668"/>
            <a:ext cx="128031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BSc.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77439"/>
            <a:ext cx="16230600" cy="531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2320 hours of </a:t>
            </a:r>
            <a:r>
              <a:rPr lang="en-US" sz="3800">
                <a:solidFill>
                  <a:srgbClr val="000000"/>
                </a:solidFill>
                <a:latin typeface="Open Sans Bold"/>
              </a:rPr>
              <a:t>hospital training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Cooperation with </a:t>
            </a:r>
            <a:r>
              <a:rPr lang="en-US" sz="3800">
                <a:solidFill>
                  <a:srgbClr val="000000"/>
                </a:solidFill>
                <a:latin typeface="Open Sans Bold"/>
              </a:rPr>
              <a:t>60+ medical institutions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The study is devoted to the </a:t>
            </a:r>
            <a:r>
              <a:rPr lang="en-US" sz="3800">
                <a:solidFill>
                  <a:srgbClr val="000000"/>
                </a:solidFill>
                <a:latin typeface="Open Sans Bold"/>
              </a:rPr>
              <a:t>applied fields</a:t>
            </a:r>
            <a:r>
              <a:rPr lang="en-US" sz="3800">
                <a:solidFill>
                  <a:srgbClr val="000000"/>
                </a:solidFill>
                <a:latin typeface="Open Sans"/>
              </a:rPr>
              <a:t> of surgery, internal medicine, paediatrics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Internships in the </a:t>
            </a:r>
            <a:r>
              <a:rPr lang="en-US" sz="3800">
                <a:solidFill>
                  <a:srgbClr val="000000"/>
                </a:solidFill>
                <a:latin typeface="Open Sans Bold"/>
              </a:rPr>
              <a:t>specialized departments </a:t>
            </a:r>
            <a:r>
              <a:rPr lang="en-US" sz="3800">
                <a:solidFill>
                  <a:srgbClr val="000000"/>
                </a:solidFill>
                <a:latin typeface="Open Sans"/>
              </a:rPr>
              <a:t>(proton centre, Institute of clinical and experimental medicine) part of the study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Open Sans"/>
              </a:rPr>
              <a:t>The theoretical part of the study is </a:t>
            </a:r>
            <a:r>
              <a:rPr lang="en-US" sz="3800">
                <a:solidFill>
                  <a:srgbClr val="000000"/>
                </a:solidFill>
                <a:latin typeface="Open Sans Bold"/>
              </a:rPr>
              <a:t>lectured by doctors and nurses</a:t>
            </a:r>
            <a:r>
              <a:rPr lang="en-US" sz="3800">
                <a:solidFill>
                  <a:srgbClr val="000000"/>
                </a:solidFill>
                <a:latin typeface="Open Sans"/>
              </a:rPr>
              <a:t> from the praxis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908376"/>
            <a:chOff x="0" y="0"/>
            <a:chExt cx="5490351" cy="645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645549"/>
            </a:xfrm>
            <a:custGeom>
              <a:avLst/>
              <a:gdLst/>
              <a:ahLst/>
              <a:cxnLst/>
              <a:rect l="l" t="t" r="r" b="b"/>
              <a:pathLst>
                <a:path w="5490351" h="645549">
                  <a:moveTo>
                    <a:pt x="0" y="0"/>
                  </a:moveTo>
                  <a:lnTo>
                    <a:pt x="5490351" y="0"/>
                  </a:lnTo>
                  <a:lnTo>
                    <a:pt x="5490351" y="645549"/>
                  </a:lnTo>
                  <a:lnTo>
                    <a:pt x="0" y="645549"/>
                  </a:lnTo>
                  <a:close/>
                </a:path>
              </a:pathLst>
            </a:custGeom>
            <a:solidFill>
              <a:srgbClr val="11B8C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3253639"/>
            <a:ext cx="8115300" cy="6004661"/>
          </a:xfrm>
          <a:custGeom>
            <a:avLst/>
            <a:gdLst/>
            <a:ahLst/>
            <a:cxnLst/>
            <a:rect l="l" t="t" r="r" b="b"/>
            <a:pathLst>
              <a:path w="8115300" h="6004661">
                <a:moveTo>
                  <a:pt x="0" y="0"/>
                </a:moveTo>
                <a:lnTo>
                  <a:pt x="8115300" y="0"/>
                </a:lnTo>
                <a:lnTo>
                  <a:pt x="8115300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42" r="-58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76066" y="3253639"/>
            <a:ext cx="7883234" cy="6004661"/>
          </a:xfrm>
          <a:custGeom>
            <a:avLst/>
            <a:gdLst/>
            <a:ahLst/>
            <a:cxnLst/>
            <a:rect l="l" t="t" r="r" b="b"/>
            <a:pathLst>
              <a:path w="7883234" h="6004661">
                <a:moveTo>
                  <a:pt x="0" y="0"/>
                </a:moveTo>
                <a:lnTo>
                  <a:pt x="7883234" y="0"/>
                </a:lnTo>
                <a:lnTo>
                  <a:pt x="7883234" y="6004661"/>
                </a:lnTo>
                <a:lnTo>
                  <a:pt x="0" y="60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0" r="-78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50924" y="1028700"/>
            <a:ext cx="1908376" cy="190837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6E4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372653"/>
            <a:ext cx="1477051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 PARAMEDIC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50924" y="1492668"/>
            <a:ext cx="190837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BSc.</a:t>
            </a:r>
          </a:p>
        </p:txBody>
      </p:sp>
      <p:sp>
        <p:nvSpPr>
          <p:cNvPr id="10" name="Freeform 10"/>
          <p:cNvSpPr/>
          <p:nvPr/>
        </p:nvSpPr>
        <p:spPr>
          <a:xfrm>
            <a:off x="669209" y="9823378"/>
            <a:ext cx="3287179" cy="358547"/>
          </a:xfrm>
          <a:custGeom>
            <a:avLst/>
            <a:gdLst/>
            <a:ahLst/>
            <a:cxnLst/>
            <a:rect l="l" t="t" r="r" b="b"/>
            <a:pathLst>
              <a:path w="3287179" h="358547">
                <a:moveTo>
                  <a:pt x="0" y="0"/>
                </a:moveTo>
                <a:lnTo>
                  <a:pt x="3287179" y="0"/>
                </a:lnTo>
                <a:lnTo>
                  <a:pt x="3287179" y="358546"/>
                </a:lnTo>
                <a:lnTo>
                  <a:pt x="0" y="358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9547712"/>
            <a:ext cx="5631061" cy="739288"/>
          </a:xfrm>
          <a:custGeom>
            <a:avLst/>
            <a:gdLst/>
            <a:ahLst/>
            <a:cxnLst/>
            <a:rect l="l" t="t" r="r" b="b"/>
            <a:pathLst>
              <a:path w="5631061" h="739288">
                <a:moveTo>
                  <a:pt x="0" y="0"/>
                </a:moveTo>
                <a:lnTo>
                  <a:pt x="5631061" y="0"/>
                </a:lnTo>
                <a:lnTo>
                  <a:pt x="5631061" y="739288"/>
                </a:lnTo>
                <a:lnTo>
                  <a:pt x="0" y="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3291" b="-16515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330</Words>
  <Application>Microsoft Office PowerPoint</Application>
  <PresentationFormat>Vlastní</PresentationFormat>
  <Paragraphs>68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Open Sans</vt:lpstr>
      <vt:lpstr>Open Sans Bold</vt:lpstr>
      <vt:lpstr>Arial</vt:lpstr>
      <vt:lpstr>Calibri</vt:lpstr>
      <vt:lpstr>Open Sans Extra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EN_prezentace</dc:title>
  <dc:creator>Katka</dc:creator>
  <cp:lastModifiedBy>Kateřina Prstková</cp:lastModifiedBy>
  <cp:revision>3</cp:revision>
  <dcterms:created xsi:type="dcterms:W3CDTF">2006-08-16T00:00:00Z</dcterms:created>
  <dcterms:modified xsi:type="dcterms:W3CDTF">2023-07-28T10:07:32Z</dcterms:modified>
  <dc:identifier>DAE6flNPg5c</dc:identifier>
</cp:coreProperties>
</file>